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444" r:id="rId2"/>
    <p:sldId id="821" r:id="rId3"/>
    <p:sldId id="808" r:id="rId4"/>
    <p:sldId id="817" r:id="rId5"/>
    <p:sldId id="818" r:id="rId6"/>
    <p:sldId id="819" r:id="rId7"/>
    <p:sldId id="820" r:id="rId8"/>
    <p:sldId id="786" r:id="rId9"/>
    <p:sldId id="787" r:id="rId10"/>
    <p:sldId id="788" r:id="rId11"/>
    <p:sldId id="789" r:id="rId12"/>
    <p:sldId id="790" r:id="rId13"/>
    <p:sldId id="791" r:id="rId14"/>
    <p:sldId id="793" r:id="rId15"/>
    <p:sldId id="792" r:id="rId16"/>
    <p:sldId id="794" r:id="rId17"/>
    <p:sldId id="795" r:id="rId18"/>
    <p:sldId id="796" r:id="rId19"/>
    <p:sldId id="797" r:id="rId20"/>
    <p:sldId id="798" r:id="rId21"/>
    <p:sldId id="799" r:id="rId22"/>
    <p:sldId id="800" r:id="rId23"/>
    <p:sldId id="801" r:id="rId24"/>
    <p:sldId id="802" r:id="rId25"/>
    <p:sldId id="803" r:id="rId26"/>
    <p:sldId id="804" r:id="rId27"/>
    <p:sldId id="805" r:id="rId28"/>
    <p:sldId id="809" r:id="rId29"/>
    <p:sldId id="810" r:id="rId30"/>
    <p:sldId id="811" r:id="rId31"/>
    <p:sldId id="812" r:id="rId32"/>
    <p:sldId id="813" r:id="rId33"/>
    <p:sldId id="814" r:id="rId34"/>
    <p:sldId id="815" r:id="rId35"/>
    <p:sldId id="816" r:id="rId36"/>
    <p:sldId id="330" r:id="rId37"/>
    <p:sldId id="822" r:id="rId38"/>
  </p:sldIdLst>
  <p:sldSz cx="12192000" cy="6858000"/>
  <p:notesSz cx="6858000" cy="9144000"/>
  <p:embeddedFontLst>
    <p:embeddedFont>
      <p:font typeface="Pretendard Black" panose="02000A03000000020004" pitchFamily="50" charset="-127"/>
      <p:bold r:id="rId40"/>
    </p:embeddedFont>
    <p:embeddedFont>
      <p:font typeface="Pretendard ExtraBold" panose="02000903000000020004" pitchFamily="50" charset="-127"/>
      <p:bold r:id="rId41"/>
    </p:embeddedFont>
    <p:embeddedFont>
      <p:font typeface="Pretendard Light" panose="02000403000000020004" pitchFamily="50" charset="-127"/>
      <p:regular r:id="rId42"/>
    </p:embeddedFont>
    <p:embeddedFont>
      <p:font typeface="Pretendard Medium" panose="02000603000000020004" pitchFamily="50" charset="-127"/>
      <p:regular r:id="rId43"/>
    </p:embeddedFont>
    <p:embeddedFont>
      <p:font typeface="Pretendard SemiBold" panose="02000703000000020004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091"/>
    <a:srgbClr val="0A306D"/>
    <a:srgbClr val="069A3A"/>
    <a:srgbClr val="E7EAEF"/>
    <a:srgbClr val="B7D0F8"/>
    <a:srgbClr val="020A18"/>
    <a:srgbClr val="00221D"/>
    <a:srgbClr val="02B097"/>
    <a:srgbClr val="01250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B75CC-0D5C-4B0A-9247-44C253B07855}" v="1" dt="2023-02-05T13:42:5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9" autoAdjust="0"/>
    <p:restoredTop sz="94612" autoAdjust="0"/>
  </p:normalViewPr>
  <p:slideViewPr>
    <p:cSldViewPr snapToGrid="0">
      <p:cViewPr varScale="1">
        <p:scale>
          <a:sx n="110" d="100"/>
          <a:sy n="110" d="100"/>
        </p:scale>
        <p:origin x="92" y="228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080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982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  <a:alpha val="44000"/>
              </a:schemeClr>
            </a:gs>
            <a:gs pos="100000">
              <a:schemeClr val="tx2">
                <a:lumMod val="20000"/>
                <a:lumOff val="80000"/>
                <a:alpha val="42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AB9AAF78-C08C-B279-40DA-772D78B7601A}"/>
              </a:ext>
            </a:extLst>
          </p:cNvPr>
          <p:cNvSpPr/>
          <p:nvPr userDrawn="1"/>
        </p:nvSpPr>
        <p:spPr>
          <a:xfrm rot="1097579">
            <a:off x="10323439" y="-2251348"/>
            <a:ext cx="4096295" cy="4096295"/>
          </a:xfrm>
          <a:prstGeom prst="donut">
            <a:avLst>
              <a:gd name="adj" fmla="val 30084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4ECF3C1E-D7E5-180E-FC0A-613FC036A99E}"/>
              </a:ext>
            </a:extLst>
          </p:cNvPr>
          <p:cNvSpPr/>
          <p:nvPr userDrawn="1"/>
        </p:nvSpPr>
        <p:spPr>
          <a:xfrm rot="20747752">
            <a:off x="-826639" y="6031362"/>
            <a:ext cx="1653276" cy="1653276"/>
          </a:xfrm>
          <a:prstGeom prst="donut">
            <a:avLst>
              <a:gd name="adj" fmla="val 372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2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eb.kma.go.kr/communication/encyclopedia/list.jsp;jsessionid=BcND4HRPyAmmHHbtE7aJjnbuH1pz1dOgLh9S7aD3A3D32Av4r6q2xJJdYraj5d7o?printable=true&amp;encyc_id=1173058&amp;page=2&amp;schLang=kor&amp;schGroup=&amp;schType=&amp;schText=%A4%A9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A4-%EB%8F%84%EC%8B%9C-%EB%B0%A4%EC%97%90-%EC%8B%9C-%EB%8F%84%EC%8B%9C-%ED%92%8D%EA%B2%BD-%EC%97%AC%ED%96%89-%ED%9A%8D%EA%B8%B0%EC%A0%81%EC%9D%B8-%EB%A9%94%ED%8A%B8%EB%A1%9C-%ED%8F%B4%EB%A6%AC%EC%8A%A4-1085845/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2566D9-7099-7239-AABB-C0319C9E86A2}"/>
              </a:ext>
            </a:extLst>
          </p:cNvPr>
          <p:cNvSpPr/>
          <p:nvPr/>
        </p:nvSpPr>
        <p:spPr>
          <a:xfrm>
            <a:off x="2145665" y="1686739"/>
            <a:ext cx="7976870" cy="29770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r="5400000" sx="57000" sy="57000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C7A2492-4677-07E6-3CAA-638F50F3D7AC}"/>
              </a:ext>
            </a:extLst>
          </p:cNvPr>
          <p:cNvSpPr/>
          <p:nvPr/>
        </p:nvSpPr>
        <p:spPr>
          <a:xfrm flipV="1">
            <a:off x="0" y="5573485"/>
            <a:ext cx="12192000" cy="1284512"/>
          </a:xfrm>
          <a:prstGeom prst="round2SameRect">
            <a:avLst>
              <a:gd name="adj1" fmla="val 283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439348" y="2624546"/>
            <a:ext cx="5313313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엘니뇨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-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남방 진동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(ENSO) </a:t>
            </a:r>
          </a:p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예측 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9E1861-6958-7B47-EFC7-4502FBB19E89}"/>
              </a:ext>
            </a:extLst>
          </p:cNvPr>
          <p:cNvSpPr txBox="1"/>
          <p:nvPr/>
        </p:nvSpPr>
        <p:spPr>
          <a:xfrm>
            <a:off x="4401643" y="6046464"/>
            <a:ext cx="3388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인공지능 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컴퓨터공학전공 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학년 김민수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169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1762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코드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81" name="Rectangle 17">
            <a:extLst>
              <a:ext uri="{FF2B5EF4-FFF2-40B4-BE49-F238E27FC236}">
                <a16:creationId xmlns:a16="http://schemas.microsoft.com/office/drawing/2014/main" id="{551311C0-257C-35F7-ECBB-3DCAC63E63F7}"/>
              </a:ext>
            </a:extLst>
          </p:cNvPr>
          <p:cNvSpPr/>
          <p:nvPr/>
        </p:nvSpPr>
        <p:spPr>
          <a:xfrm>
            <a:off x="0" y="1105628"/>
            <a:ext cx="4368800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A4D6A-8FDB-EF06-DD29-11EBD4705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41"/>
          <a:stretch/>
        </p:blipFill>
        <p:spPr>
          <a:xfrm>
            <a:off x="1402296" y="2405151"/>
            <a:ext cx="8592604" cy="1367952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2776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ENSO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데이터 불러오기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C47EA-F910-899C-E004-7704A4D1E5E5}"/>
              </a:ext>
            </a:extLst>
          </p:cNvPr>
          <p:cNvSpPr txBox="1"/>
          <p:nvPr/>
        </p:nvSpPr>
        <p:spPr>
          <a:xfrm>
            <a:off x="109851" y="1636968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ENSO.CSV </a:t>
            </a:r>
            <a:r>
              <a:rPr lang="ko-KR" altLang="en-US" sz="1600" dirty="0"/>
              <a:t>파일 데이터 나타내기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84C6D2-529B-FBE9-F7DA-A696906E1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402297" y="4491080"/>
            <a:ext cx="5545138" cy="207878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67870-B062-0330-CA80-FF61867C7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0"/>
          <a:stretch/>
        </p:blipFill>
        <p:spPr>
          <a:xfrm>
            <a:off x="7389395" y="4491080"/>
            <a:ext cx="3400308" cy="207878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FA205-DABD-8644-51CA-281E7EB85A2B}"/>
              </a:ext>
            </a:extLst>
          </p:cNvPr>
          <p:cNvSpPr txBox="1"/>
          <p:nvPr/>
        </p:nvSpPr>
        <p:spPr>
          <a:xfrm>
            <a:off x="6978698" y="4343013"/>
            <a:ext cx="401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…</a:t>
            </a:r>
            <a:endParaRPr lang="ko-KR" altLang="en-US" sz="2200" dirty="0">
              <a:solidFill>
                <a:srgbClr val="0D409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3514A-081A-D002-1722-E42B261BDF14}"/>
              </a:ext>
            </a:extLst>
          </p:cNvPr>
          <p:cNvSpPr txBox="1"/>
          <p:nvPr/>
        </p:nvSpPr>
        <p:spPr>
          <a:xfrm>
            <a:off x="9994900" y="2238907"/>
            <a:ext cx="401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…</a:t>
            </a:r>
            <a:endParaRPr lang="ko-KR" altLang="en-US" sz="2200" dirty="0">
              <a:solidFill>
                <a:srgbClr val="0D4091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D23D4B-A06C-6F5D-D770-E4F70369DB8F}"/>
              </a:ext>
            </a:extLst>
          </p:cNvPr>
          <p:cNvSpPr/>
          <p:nvPr/>
        </p:nvSpPr>
        <p:spPr>
          <a:xfrm>
            <a:off x="1657350" y="2640013"/>
            <a:ext cx="566738" cy="112077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DC4758-6769-8AD8-D2FC-3430A30C8509}"/>
              </a:ext>
            </a:extLst>
          </p:cNvPr>
          <p:cNvSpPr/>
          <p:nvPr/>
        </p:nvSpPr>
        <p:spPr>
          <a:xfrm>
            <a:off x="1692091" y="4487467"/>
            <a:ext cx="365309" cy="2078786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20CAC6-7102-6165-2E0C-B2DEE08642AC}"/>
              </a:ext>
            </a:extLst>
          </p:cNvPr>
          <p:cNvSpPr/>
          <p:nvPr/>
        </p:nvSpPr>
        <p:spPr>
          <a:xfrm>
            <a:off x="1657350" y="2640014"/>
            <a:ext cx="8337550" cy="175154"/>
          </a:xfrm>
          <a:prstGeom prst="rect">
            <a:avLst/>
          </a:prstGeom>
          <a:noFill/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036E9D-80B0-C475-FE54-6AC0043B8891}"/>
              </a:ext>
            </a:extLst>
          </p:cNvPr>
          <p:cNvSpPr/>
          <p:nvPr/>
        </p:nvSpPr>
        <p:spPr>
          <a:xfrm>
            <a:off x="1692091" y="4486768"/>
            <a:ext cx="5255344" cy="318883"/>
          </a:xfrm>
          <a:prstGeom prst="rect">
            <a:avLst/>
          </a:prstGeom>
          <a:noFill/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FD26C1-04D6-21CA-AC61-FD4D8B56AD4F}"/>
              </a:ext>
            </a:extLst>
          </p:cNvPr>
          <p:cNvSpPr/>
          <p:nvPr/>
        </p:nvSpPr>
        <p:spPr>
          <a:xfrm>
            <a:off x="5080000" y="2842541"/>
            <a:ext cx="4914900" cy="930562"/>
          </a:xfrm>
          <a:prstGeom prst="rect">
            <a:avLst/>
          </a:prstGeom>
          <a:noFill/>
          <a:ln w="19050" cap="flat" cmpd="sng" algn="ctr">
            <a:solidFill>
              <a:srgbClr val="069A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2ACADA-DFDF-D2E4-916C-19D17B9BD169}"/>
              </a:ext>
            </a:extLst>
          </p:cNvPr>
          <p:cNvSpPr/>
          <p:nvPr/>
        </p:nvSpPr>
        <p:spPr>
          <a:xfrm>
            <a:off x="3851193" y="4848513"/>
            <a:ext cx="3096242" cy="1724966"/>
          </a:xfrm>
          <a:prstGeom prst="rect">
            <a:avLst/>
          </a:prstGeom>
          <a:noFill/>
          <a:ln w="19050" cap="flat" cmpd="sng" algn="ctr">
            <a:solidFill>
              <a:srgbClr val="069A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C0C87633-92E5-337D-76AF-C376745395C2}"/>
              </a:ext>
            </a:extLst>
          </p:cNvPr>
          <p:cNvSpPr/>
          <p:nvPr/>
        </p:nvSpPr>
        <p:spPr>
          <a:xfrm rot="10800000">
            <a:off x="4673042" y="3982138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2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1762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코드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81" name="Rectangle 17">
            <a:extLst>
              <a:ext uri="{FF2B5EF4-FFF2-40B4-BE49-F238E27FC236}">
                <a16:creationId xmlns:a16="http://schemas.microsoft.com/office/drawing/2014/main" id="{551311C0-257C-35F7-ECBB-3DCAC63E63F7}"/>
              </a:ext>
            </a:extLst>
          </p:cNvPr>
          <p:cNvSpPr/>
          <p:nvPr/>
        </p:nvSpPr>
        <p:spPr>
          <a:xfrm>
            <a:off x="0" y="1105628"/>
            <a:ext cx="4368800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A4D6A-8FDB-EF06-DD29-11EBD470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750" y="2476988"/>
            <a:ext cx="9235699" cy="117422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2776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데이터 프레임 나타내기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C47EA-F910-899C-E004-7704A4D1E5E5}"/>
              </a:ext>
            </a:extLst>
          </p:cNvPr>
          <p:cNvSpPr txBox="1"/>
          <p:nvPr/>
        </p:nvSpPr>
        <p:spPr>
          <a:xfrm>
            <a:off x="109851" y="1636968"/>
            <a:ext cx="2961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데이터프레임의 기본 정보를 제공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84C6D2-529B-FBE9-F7DA-A696906E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" b="2938"/>
          <a:stretch/>
        </p:blipFill>
        <p:spPr>
          <a:xfrm>
            <a:off x="6219620" y="1105628"/>
            <a:ext cx="4797630" cy="5340595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70BBE3-D5D7-5069-563B-995D82CDB4F5}"/>
              </a:ext>
            </a:extLst>
          </p:cNvPr>
          <p:cNvSpPr/>
          <p:nvPr/>
        </p:nvSpPr>
        <p:spPr>
          <a:xfrm>
            <a:off x="6608475" y="3175858"/>
            <a:ext cx="3200544" cy="19000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CC09833F-677B-ED63-ECEE-9E5C9DDC8CAC}"/>
              </a:ext>
            </a:extLst>
          </p:cNvPr>
          <p:cNvSpPr/>
          <p:nvPr/>
        </p:nvSpPr>
        <p:spPr>
          <a:xfrm rot="5400000">
            <a:off x="4369641" y="5053241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1762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코드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81" name="Rectangle 17">
            <a:extLst>
              <a:ext uri="{FF2B5EF4-FFF2-40B4-BE49-F238E27FC236}">
                <a16:creationId xmlns:a16="http://schemas.microsoft.com/office/drawing/2014/main" id="{551311C0-257C-35F7-ECBB-3DCAC63E63F7}"/>
              </a:ext>
            </a:extLst>
          </p:cNvPr>
          <p:cNvSpPr/>
          <p:nvPr/>
        </p:nvSpPr>
        <p:spPr>
          <a:xfrm>
            <a:off x="0" y="1105628"/>
            <a:ext cx="5574809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A4D6A-8FDB-EF06-DD29-11EBD470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750" y="2476988"/>
            <a:ext cx="3914069" cy="117422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3379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데이터의 평균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,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분산 확인하기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C47EA-F910-899C-E004-7704A4D1E5E5}"/>
              </a:ext>
            </a:extLst>
          </p:cNvPr>
          <p:cNvSpPr txBox="1"/>
          <p:nvPr/>
        </p:nvSpPr>
        <p:spPr>
          <a:xfrm>
            <a:off x="109851" y="1636968"/>
            <a:ext cx="546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개수</a:t>
            </a:r>
            <a:r>
              <a:rPr lang="en-US" altLang="ko-KR" sz="1600" dirty="0"/>
              <a:t>, </a:t>
            </a:r>
            <a:r>
              <a:rPr lang="ko-KR" altLang="en-US" sz="1600" dirty="0"/>
              <a:t>평균</a:t>
            </a:r>
            <a:r>
              <a:rPr lang="en-US" altLang="ko-KR" sz="1600" dirty="0"/>
              <a:t>, </a:t>
            </a:r>
            <a:r>
              <a:rPr lang="ko-KR" altLang="en-US" sz="1600" dirty="0"/>
              <a:t>표준편차</a:t>
            </a:r>
            <a:r>
              <a:rPr lang="en-US" altLang="ko-KR" sz="1600" dirty="0"/>
              <a:t>, </a:t>
            </a:r>
            <a:r>
              <a:rPr lang="ko-KR" altLang="en-US" sz="1600" dirty="0"/>
              <a:t>최소값</a:t>
            </a:r>
            <a:r>
              <a:rPr lang="en-US" altLang="ko-KR" sz="1600" dirty="0"/>
              <a:t>, 25%, 50%, 75% </a:t>
            </a:r>
            <a:r>
              <a:rPr lang="ko-KR" altLang="en-US" sz="1600" dirty="0"/>
              <a:t>백분위수</a:t>
            </a:r>
            <a:r>
              <a:rPr lang="en-US" altLang="ko-KR" sz="1600" dirty="0"/>
              <a:t>,</a:t>
            </a:r>
            <a:r>
              <a:rPr lang="ko-KR" altLang="en-US" sz="1600" dirty="0"/>
              <a:t> 최대값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84C6D2-529B-FBE9-F7DA-A696906E1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6" b="-6370"/>
          <a:stretch/>
        </p:blipFill>
        <p:spPr>
          <a:xfrm>
            <a:off x="1174750" y="3954208"/>
            <a:ext cx="9853613" cy="2413805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70BBE3-D5D7-5069-563B-995D82CDB4F5}"/>
              </a:ext>
            </a:extLst>
          </p:cNvPr>
          <p:cNvSpPr/>
          <p:nvPr/>
        </p:nvSpPr>
        <p:spPr>
          <a:xfrm>
            <a:off x="1229653" y="4506364"/>
            <a:ext cx="456272" cy="1694411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EDD427-F909-58F2-6D79-09E2B7EABBD5}"/>
              </a:ext>
            </a:extLst>
          </p:cNvPr>
          <p:cNvSpPr/>
          <p:nvPr/>
        </p:nvSpPr>
        <p:spPr>
          <a:xfrm>
            <a:off x="6820952" y="4041247"/>
            <a:ext cx="850508" cy="2159528"/>
          </a:xfrm>
          <a:prstGeom prst="rect">
            <a:avLst/>
          </a:prstGeom>
          <a:noFill/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E0D4E3-7987-65B8-C3EF-1B012C400EAF}"/>
              </a:ext>
            </a:extLst>
          </p:cNvPr>
          <p:cNvSpPr/>
          <p:nvPr/>
        </p:nvSpPr>
        <p:spPr>
          <a:xfrm>
            <a:off x="1260670" y="4704088"/>
            <a:ext cx="6410789" cy="212296"/>
          </a:xfrm>
          <a:prstGeom prst="rect">
            <a:avLst/>
          </a:prstGeom>
          <a:noFill/>
          <a:ln w="19050" cap="flat" cmpd="sng" algn="ctr">
            <a:solidFill>
              <a:srgbClr val="069A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CC4F45-E6E5-AF2F-E95D-4BE029670E89}"/>
              </a:ext>
            </a:extLst>
          </p:cNvPr>
          <p:cNvSpPr/>
          <p:nvPr/>
        </p:nvSpPr>
        <p:spPr>
          <a:xfrm>
            <a:off x="1260666" y="5989747"/>
            <a:ext cx="6410789" cy="212296"/>
          </a:xfrm>
          <a:prstGeom prst="rect">
            <a:avLst/>
          </a:prstGeom>
          <a:noFill/>
          <a:ln w="19050" cap="flat" cmpd="sng" algn="ctr">
            <a:solidFill>
              <a:srgbClr val="069A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6598693-60CD-8C0B-1FEC-DE62AC558B08}"/>
              </a:ext>
            </a:extLst>
          </p:cNvPr>
          <p:cNvSpPr/>
          <p:nvPr/>
        </p:nvSpPr>
        <p:spPr>
          <a:xfrm rot="10800000">
            <a:off x="5574809" y="3385352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89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>
            <a:extLst>
              <a:ext uri="{FF2B5EF4-FFF2-40B4-BE49-F238E27FC236}">
                <a16:creationId xmlns:a16="http://schemas.microsoft.com/office/drawing/2014/main" id="{CEF197F9-2FB4-B66A-4205-4991AB67090D}"/>
              </a:ext>
            </a:extLst>
          </p:cNvPr>
          <p:cNvSpPr/>
          <p:nvPr/>
        </p:nvSpPr>
        <p:spPr>
          <a:xfrm>
            <a:off x="0" y="1105628"/>
            <a:ext cx="4368800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1762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코드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A4D6A-8FDB-EF06-DD29-11EBD470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847" y="2562971"/>
            <a:ext cx="4081028" cy="104500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ENSO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데이터셋 누락 값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C47EA-F910-899C-E004-7704A4D1E5E5}"/>
              </a:ext>
            </a:extLst>
          </p:cNvPr>
          <p:cNvSpPr txBox="1"/>
          <p:nvPr/>
        </p:nvSpPr>
        <p:spPr>
          <a:xfrm>
            <a:off x="109851" y="1636968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pandas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isna</a:t>
            </a:r>
            <a:r>
              <a:rPr lang="en-US" altLang="ko-KR" sz="1600" dirty="0"/>
              <a:t>() </a:t>
            </a:r>
            <a:r>
              <a:rPr lang="ko-KR" altLang="en-US" sz="1600" dirty="0"/>
              <a:t>함수와 </a:t>
            </a:r>
            <a:r>
              <a:rPr lang="en-US" altLang="ko-KR" sz="1600" dirty="0"/>
              <a:t>sum() </a:t>
            </a:r>
            <a:r>
              <a:rPr lang="ko-KR" altLang="en-US" sz="1600" dirty="0"/>
              <a:t>함수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84C6D2-529B-FBE9-F7DA-A696906E1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" b="613"/>
          <a:stretch/>
        </p:blipFill>
        <p:spPr>
          <a:xfrm>
            <a:off x="5415970" y="1072476"/>
            <a:ext cx="3283462" cy="5236249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70BBE3-D5D7-5069-563B-995D82CDB4F5}"/>
              </a:ext>
            </a:extLst>
          </p:cNvPr>
          <p:cNvSpPr/>
          <p:nvPr/>
        </p:nvSpPr>
        <p:spPr>
          <a:xfrm>
            <a:off x="5533875" y="2486772"/>
            <a:ext cx="3043638" cy="24118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291180-1AA4-054C-3453-B95A3FE2F9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41"/>
          <a:stretch/>
        </p:blipFill>
        <p:spPr>
          <a:xfrm>
            <a:off x="8907756" y="1072477"/>
            <a:ext cx="1790185" cy="2501995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752039-609B-4FC5-1561-B8B8EEF8F2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32"/>
          <a:stretch/>
        </p:blipFill>
        <p:spPr>
          <a:xfrm>
            <a:off x="8907756" y="4566739"/>
            <a:ext cx="1790185" cy="174198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F6795C-99F7-13E6-FB7E-552BE2D2B6CA}"/>
              </a:ext>
            </a:extLst>
          </p:cNvPr>
          <p:cNvSpPr txBox="1"/>
          <p:nvPr/>
        </p:nvSpPr>
        <p:spPr>
          <a:xfrm>
            <a:off x="9690211" y="3434993"/>
            <a:ext cx="2664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.</a:t>
            </a:r>
            <a:endParaRPr lang="ko-KR" altLang="en-US" sz="2200" dirty="0">
              <a:solidFill>
                <a:srgbClr val="0D4091"/>
              </a:solidFill>
              <a:latin typeface="+mj-ea"/>
              <a:ea typeface="+mj-ea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E009A89-0C0B-ABD1-B903-B60DEBC1F47F}"/>
              </a:ext>
            </a:extLst>
          </p:cNvPr>
          <p:cNvSpPr/>
          <p:nvPr/>
        </p:nvSpPr>
        <p:spPr>
          <a:xfrm rot="5400000">
            <a:off x="3651747" y="4967916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285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>
            <a:extLst>
              <a:ext uri="{FF2B5EF4-FFF2-40B4-BE49-F238E27FC236}">
                <a16:creationId xmlns:a16="http://schemas.microsoft.com/office/drawing/2014/main" id="{CEF197F9-2FB4-B66A-4205-4991AB67090D}"/>
              </a:ext>
            </a:extLst>
          </p:cNvPr>
          <p:cNvSpPr/>
          <p:nvPr/>
        </p:nvSpPr>
        <p:spPr>
          <a:xfrm>
            <a:off x="0" y="1105628"/>
            <a:ext cx="4368800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1762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코드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A4D6A-8FDB-EF06-DD29-11EBD470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749" y="2337029"/>
            <a:ext cx="4900555" cy="1091971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3326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ENSO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데이터셋 인덱스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C47EA-F910-899C-E004-7704A4D1E5E5}"/>
              </a:ext>
            </a:extLst>
          </p:cNvPr>
          <p:cNvSpPr txBox="1"/>
          <p:nvPr/>
        </p:nvSpPr>
        <p:spPr>
          <a:xfrm>
            <a:off x="109851" y="1636968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‘</a:t>
            </a:r>
            <a:r>
              <a:rPr lang="en-US" altLang="ko-KR" sz="1600" dirty="0"/>
              <a:t>Date’ </a:t>
            </a:r>
            <a:r>
              <a:rPr lang="ko-KR" altLang="en-US" sz="1600" dirty="0"/>
              <a:t>열을 데이터프레임의 인덱스로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559DA-65F0-2A35-ADAB-E20FBB01B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" t="1838" r="491"/>
          <a:stretch/>
        </p:blipFill>
        <p:spPr>
          <a:xfrm>
            <a:off x="1174750" y="3848467"/>
            <a:ext cx="9853614" cy="2505039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70BBE3-D5D7-5069-563B-995D82CDB4F5}"/>
              </a:ext>
            </a:extLst>
          </p:cNvPr>
          <p:cNvSpPr/>
          <p:nvPr/>
        </p:nvSpPr>
        <p:spPr>
          <a:xfrm>
            <a:off x="1174748" y="4290398"/>
            <a:ext cx="9853615" cy="24118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347FFEC-4104-0369-940D-8A3B18BF1659}"/>
              </a:ext>
            </a:extLst>
          </p:cNvPr>
          <p:cNvSpPr/>
          <p:nvPr/>
        </p:nvSpPr>
        <p:spPr>
          <a:xfrm rot="10800000">
            <a:off x="6448343" y="3137717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14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>
            <a:extLst>
              <a:ext uri="{FF2B5EF4-FFF2-40B4-BE49-F238E27FC236}">
                <a16:creationId xmlns:a16="http://schemas.microsoft.com/office/drawing/2014/main" id="{CEF197F9-2FB4-B66A-4205-4991AB67090D}"/>
              </a:ext>
            </a:extLst>
          </p:cNvPr>
          <p:cNvSpPr/>
          <p:nvPr/>
        </p:nvSpPr>
        <p:spPr>
          <a:xfrm>
            <a:off x="-1" y="1105628"/>
            <a:ext cx="5902037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2079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시각화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분석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A4D6A-8FDB-EF06-DD29-11EBD470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631" y="1099961"/>
            <a:ext cx="4441732" cy="2151027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5710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Oceanic Niño Index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의 시간에 따른 변화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C47EA-F910-899C-E004-7704A4D1E5E5}"/>
              </a:ext>
            </a:extLst>
          </p:cNvPr>
          <p:cNvSpPr txBox="1"/>
          <p:nvPr/>
        </p:nvSpPr>
        <p:spPr>
          <a:xfrm>
            <a:off x="109851" y="1636968"/>
            <a:ext cx="3018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ONI </a:t>
            </a:r>
            <a:r>
              <a:rPr lang="ko-KR" altLang="en-US" sz="1600" dirty="0"/>
              <a:t>값이 </a:t>
            </a:r>
            <a:r>
              <a:rPr lang="en-US" altLang="ko-KR" sz="1600" dirty="0"/>
              <a:t>-2</a:t>
            </a:r>
            <a:r>
              <a:rPr lang="ko-KR" altLang="en-US" sz="1600" dirty="0"/>
              <a:t>에서 </a:t>
            </a:r>
            <a:r>
              <a:rPr lang="en-US" altLang="ko-KR" sz="1600" dirty="0"/>
              <a:t>2 </a:t>
            </a:r>
            <a:r>
              <a:rPr lang="ko-KR" altLang="en-US" sz="1600" dirty="0"/>
              <a:t>사이에서 변동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84C6D2-529B-FBE9-F7DA-A696906E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" r="1549"/>
          <a:stretch/>
        </p:blipFill>
        <p:spPr>
          <a:xfrm>
            <a:off x="1163638" y="3429000"/>
            <a:ext cx="9864725" cy="298170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4EA18C-EB6C-AF9E-2992-71656C6FF03F}"/>
              </a:ext>
            </a:extLst>
          </p:cNvPr>
          <p:cNvSpPr/>
          <p:nvPr/>
        </p:nvSpPr>
        <p:spPr>
          <a:xfrm>
            <a:off x="1163636" y="3888060"/>
            <a:ext cx="190151" cy="2155156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50A17E9-EADB-A27B-346E-6AF668721DBA}"/>
              </a:ext>
            </a:extLst>
          </p:cNvPr>
          <p:cNvSpPr/>
          <p:nvPr/>
        </p:nvSpPr>
        <p:spPr>
          <a:xfrm rot="10800000">
            <a:off x="3398418" y="2903070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4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B1134EF3-4DFD-9E16-C49E-C361B953581B}"/>
              </a:ext>
            </a:extLst>
          </p:cNvPr>
          <p:cNvSpPr/>
          <p:nvPr/>
        </p:nvSpPr>
        <p:spPr>
          <a:xfrm rot="10800000">
            <a:off x="7887450" y="2979736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CEF197F9-2FB4-B66A-4205-4991AB67090D}"/>
              </a:ext>
            </a:extLst>
          </p:cNvPr>
          <p:cNvSpPr/>
          <p:nvPr/>
        </p:nvSpPr>
        <p:spPr>
          <a:xfrm>
            <a:off x="-1" y="1105628"/>
            <a:ext cx="5343897" cy="1955888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2079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시각화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분석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5041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ONI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와 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ENSO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상태 및 강도 간의 관계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C47EA-F910-899C-E004-7704A4D1E5E5}"/>
              </a:ext>
            </a:extLst>
          </p:cNvPr>
          <p:cNvSpPr txBox="1"/>
          <p:nvPr/>
        </p:nvSpPr>
        <p:spPr>
          <a:xfrm>
            <a:off x="1363904" y="1659120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엘니뇨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858DF1A-2E34-5C59-AD96-9A514D45078E}"/>
              </a:ext>
            </a:extLst>
          </p:cNvPr>
          <p:cNvCxnSpPr/>
          <p:nvPr/>
        </p:nvCxnSpPr>
        <p:spPr>
          <a:xfrm>
            <a:off x="270978" y="1828397"/>
            <a:ext cx="9856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A1B394-683E-506B-15C6-0578B8629E15}"/>
              </a:ext>
            </a:extLst>
          </p:cNvPr>
          <p:cNvCxnSpPr/>
          <p:nvPr/>
        </p:nvCxnSpPr>
        <p:spPr>
          <a:xfrm>
            <a:off x="270978" y="2104940"/>
            <a:ext cx="98565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E1AF5F-2B93-D5DE-512F-4B5DE3E0E4AE}"/>
              </a:ext>
            </a:extLst>
          </p:cNvPr>
          <p:cNvSpPr txBox="1"/>
          <p:nvPr/>
        </p:nvSpPr>
        <p:spPr>
          <a:xfrm>
            <a:off x="1353159" y="1940541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라니냐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CDA06-E51A-33EC-598F-D155FD0D81CA}"/>
              </a:ext>
            </a:extLst>
          </p:cNvPr>
          <p:cNvSpPr txBox="1"/>
          <p:nvPr/>
        </p:nvSpPr>
        <p:spPr>
          <a:xfrm>
            <a:off x="216726" y="2302900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강도는 ‘매우 강함’</a:t>
            </a:r>
            <a:r>
              <a:rPr lang="en-US" altLang="ko-KR" sz="1600" dirty="0"/>
              <a:t>, ‘</a:t>
            </a:r>
            <a:r>
              <a:rPr lang="ko-KR" altLang="en-US" sz="1600" dirty="0"/>
              <a:t>강함’</a:t>
            </a:r>
            <a:r>
              <a:rPr lang="en-US" altLang="ko-KR" sz="1600" dirty="0"/>
              <a:t>, ‘</a:t>
            </a:r>
            <a:r>
              <a:rPr lang="ko-KR" altLang="en-US" sz="1600" dirty="0"/>
              <a:t>보통’</a:t>
            </a:r>
            <a:r>
              <a:rPr lang="en-US" altLang="ko-KR" sz="1600" dirty="0"/>
              <a:t>, '</a:t>
            </a:r>
            <a:r>
              <a:rPr lang="ko-KR" altLang="en-US" sz="1600" dirty="0"/>
              <a:t>약함’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689848-04DF-901F-A1BB-7E8AD909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" b="8755"/>
          <a:stretch/>
        </p:blipFill>
        <p:spPr>
          <a:xfrm>
            <a:off x="1163638" y="3429000"/>
            <a:ext cx="9864725" cy="298170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A11E8F-B649-F5CF-A59A-7F08C06A1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77"/>
          <a:stretch/>
        </p:blipFill>
        <p:spPr>
          <a:xfrm>
            <a:off x="5537106" y="238696"/>
            <a:ext cx="3773302" cy="2796531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2F4456-8735-0434-08E0-0D0D70E53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4"/>
          <a:stretch/>
        </p:blipFill>
        <p:spPr>
          <a:xfrm>
            <a:off x="9093587" y="467123"/>
            <a:ext cx="2740465" cy="185209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4697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E9D7B82F-EB28-A4F5-5F1D-DFBB04228155}"/>
              </a:ext>
            </a:extLst>
          </p:cNvPr>
          <p:cNvSpPr/>
          <p:nvPr/>
        </p:nvSpPr>
        <p:spPr>
          <a:xfrm>
            <a:off x="0" y="1105628"/>
            <a:ext cx="4368800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누락 값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4384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전처리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ENSO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데이터셋 누락 값 확인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2F4456-8735-0434-08E0-0D0D70E53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b="98"/>
          <a:stretch/>
        </p:blipFill>
        <p:spPr>
          <a:xfrm>
            <a:off x="3359195" y="2927715"/>
            <a:ext cx="5473610" cy="2656545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41221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E9D7B82F-EB28-A4F5-5F1D-DFBB04228155}"/>
              </a:ext>
            </a:extLst>
          </p:cNvPr>
          <p:cNvSpPr/>
          <p:nvPr/>
        </p:nvSpPr>
        <p:spPr>
          <a:xfrm>
            <a:off x="0" y="1105628"/>
            <a:ext cx="6264100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생성된 시퀀스를 데이터프레임으로 반환하며</a:t>
            </a:r>
            <a:r>
              <a:rPr lang="en-US" altLang="ko-KR" sz="1600" dirty="0"/>
              <a:t>, </a:t>
            </a:r>
            <a:r>
              <a:rPr lang="ko-KR" altLang="en-US" sz="1600" dirty="0"/>
              <a:t>필요한 경우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값을 제거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4384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전처리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5261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시계열 데이터 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-&gt;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지도 학습 데이터셋으로 변환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2F4456-8735-0434-08E0-0D0D70E53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" b="-554"/>
          <a:stretch/>
        </p:blipFill>
        <p:spPr>
          <a:xfrm>
            <a:off x="7248688" y="1095458"/>
            <a:ext cx="3779674" cy="521326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2BFB7E-3782-BC0B-3323-A22AEC7B8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1" r="-487"/>
          <a:stretch/>
        </p:blipFill>
        <p:spPr>
          <a:xfrm>
            <a:off x="1163637" y="2607354"/>
            <a:ext cx="5618351" cy="3145018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95647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E9D7B82F-EB28-A4F5-5F1D-DFBB04228155}"/>
              </a:ext>
            </a:extLst>
          </p:cNvPr>
          <p:cNvSpPr/>
          <p:nvPr/>
        </p:nvSpPr>
        <p:spPr>
          <a:xfrm>
            <a:off x="0" y="1105628"/>
            <a:ext cx="6264100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생성된 시퀀스를 데이터프레임으로 반환하며</a:t>
            </a:r>
            <a:r>
              <a:rPr lang="en-US" altLang="ko-KR" sz="1600" dirty="0"/>
              <a:t>, </a:t>
            </a:r>
            <a:r>
              <a:rPr lang="ko-KR" altLang="en-US" sz="1600" dirty="0"/>
              <a:t>필요한 경우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값을 제거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4384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전처리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5261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시계열 데이터 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-&gt;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지도 학습 데이터셋으로 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C79C4-9AC4-C3DC-5D51-E7FD2966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r="369"/>
          <a:stretch/>
        </p:blipFill>
        <p:spPr>
          <a:xfrm>
            <a:off x="1174749" y="2429922"/>
            <a:ext cx="9853613" cy="4131001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2DD5F796-3896-BF15-2158-668F73C9A987}"/>
              </a:ext>
            </a:extLst>
          </p:cNvPr>
          <p:cNvSpPr/>
          <p:nvPr/>
        </p:nvSpPr>
        <p:spPr>
          <a:xfrm rot="10800000">
            <a:off x="8364118" y="1930371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23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98F3B73-93B4-7D65-4D55-9F79AEB92A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B9562B-88F7-247F-63B2-DABE5AB06113}"/>
              </a:ext>
            </a:extLst>
          </p:cNvPr>
          <p:cNvSpPr txBox="1"/>
          <p:nvPr/>
        </p:nvSpPr>
        <p:spPr>
          <a:xfrm>
            <a:off x="724807" y="616763"/>
            <a:ext cx="5067093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엘니뇨</a:t>
            </a:r>
            <a:r>
              <a:rPr lang="en-US" altLang="ko-KR" sz="40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-</a:t>
            </a:r>
            <a:r>
              <a:rPr lang="ko-KR" altLang="en-US" sz="40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남방 진동</a:t>
            </a:r>
            <a:r>
              <a:rPr lang="en-US" altLang="ko-KR" sz="40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(</a:t>
            </a:r>
            <a:r>
              <a:rPr lang="en-US" altLang="ko-KR" sz="40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  <a:cs typeface="Pretendard Black" panose="02000A03000000020004" pitchFamily="50" charset="-127"/>
              </a:rPr>
              <a:t>ENSO</a:t>
            </a:r>
            <a:r>
              <a:rPr lang="en-US" altLang="ko-KR" sz="40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) </a:t>
            </a:r>
          </a:p>
          <a:p>
            <a:r>
              <a:rPr lang="ko-KR" altLang="en-US" sz="40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예측 분석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2E23F8-CB63-FDDA-28D8-72099E299E46}"/>
              </a:ext>
            </a:extLst>
          </p:cNvPr>
          <p:cNvSpPr/>
          <p:nvPr/>
        </p:nvSpPr>
        <p:spPr>
          <a:xfrm>
            <a:off x="750207" y="2378329"/>
            <a:ext cx="400050" cy="40005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EF611-C02F-2DAA-88F7-A77DBE7018BA}"/>
              </a:ext>
            </a:extLst>
          </p:cNvPr>
          <p:cNvSpPr txBox="1"/>
          <p:nvPr/>
        </p:nvSpPr>
        <p:spPr>
          <a:xfrm>
            <a:off x="1257676" y="2374581"/>
            <a:ext cx="1483419" cy="406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개요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/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필요성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21F617-AB5E-61E3-E877-B2678970E72C}"/>
              </a:ext>
            </a:extLst>
          </p:cNvPr>
          <p:cNvSpPr/>
          <p:nvPr/>
        </p:nvSpPr>
        <p:spPr>
          <a:xfrm>
            <a:off x="4144282" y="2378329"/>
            <a:ext cx="400050" cy="40005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18E335-51B9-BD0E-4269-45B6957CC33F}"/>
              </a:ext>
            </a:extLst>
          </p:cNvPr>
          <p:cNvSpPr txBox="1"/>
          <p:nvPr/>
        </p:nvSpPr>
        <p:spPr>
          <a:xfrm>
            <a:off x="4651751" y="2374581"/>
            <a:ext cx="1757212" cy="406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관련 연구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/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내용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1D92A8-D6F9-632C-F550-E64B92A8E003}"/>
              </a:ext>
            </a:extLst>
          </p:cNvPr>
          <p:cNvSpPr txBox="1"/>
          <p:nvPr/>
        </p:nvSpPr>
        <p:spPr>
          <a:xfrm>
            <a:off x="4651751" y="2778379"/>
            <a:ext cx="3285749" cy="344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CNN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기반의 통계적 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ENSO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예측 시스템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D18FCA6-9EBC-6ADF-2FF2-605895B38331}"/>
              </a:ext>
            </a:extLst>
          </p:cNvPr>
          <p:cNvSpPr/>
          <p:nvPr/>
        </p:nvSpPr>
        <p:spPr>
          <a:xfrm>
            <a:off x="750207" y="3298172"/>
            <a:ext cx="400050" cy="40005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FABE9A-F4BC-5E41-353D-ED008B8F2FC4}"/>
              </a:ext>
            </a:extLst>
          </p:cNvPr>
          <p:cNvSpPr txBox="1"/>
          <p:nvPr/>
        </p:nvSpPr>
        <p:spPr>
          <a:xfrm>
            <a:off x="1257676" y="3294424"/>
            <a:ext cx="1114408" cy="406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내용 요약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665A47D-3EF4-F73F-6F03-09C970FBD324}"/>
              </a:ext>
            </a:extLst>
          </p:cNvPr>
          <p:cNvSpPr/>
          <p:nvPr/>
        </p:nvSpPr>
        <p:spPr>
          <a:xfrm>
            <a:off x="4144282" y="3298172"/>
            <a:ext cx="400050" cy="40005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ADDC22-9C88-66FD-0A6D-3AF995195BD0}"/>
              </a:ext>
            </a:extLst>
          </p:cNvPr>
          <p:cNvSpPr txBox="1"/>
          <p:nvPr/>
        </p:nvSpPr>
        <p:spPr>
          <a:xfrm>
            <a:off x="4651751" y="3294424"/>
            <a:ext cx="1333057" cy="406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구체적 발표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A58121-5391-81BE-18BD-A7979780A253}"/>
              </a:ext>
            </a:extLst>
          </p:cNvPr>
          <p:cNvSpPr txBox="1"/>
          <p:nvPr/>
        </p:nvSpPr>
        <p:spPr>
          <a:xfrm>
            <a:off x="4651751" y="3698222"/>
            <a:ext cx="2394481" cy="1464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설명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분할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학습 및 테스트 결과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0E48988-486D-75F4-82BA-EA471ADFFB10}"/>
              </a:ext>
            </a:extLst>
          </p:cNvPr>
          <p:cNvSpPr/>
          <p:nvPr/>
        </p:nvSpPr>
        <p:spPr>
          <a:xfrm>
            <a:off x="750207" y="5260485"/>
            <a:ext cx="400050" cy="40005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5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DEC8C-34BF-50D8-B1B0-BE2CC55FD2CE}"/>
              </a:ext>
            </a:extLst>
          </p:cNvPr>
          <p:cNvSpPr txBox="1"/>
          <p:nvPr/>
        </p:nvSpPr>
        <p:spPr>
          <a:xfrm>
            <a:off x="1257676" y="5256737"/>
            <a:ext cx="2262799" cy="406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추가적으로 해본 학습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28E0D0C-2608-8E1A-A04C-8B7C4FFB25E7}"/>
              </a:ext>
            </a:extLst>
          </p:cNvPr>
          <p:cNvSpPr/>
          <p:nvPr/>
        </p:nvSpPr>
        <p:spPr>
          <a:xfrm>
            <a:off x="4144282" y="5260485"/>
            <a:ext cx="400050" cy="40005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6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B8173-5DFF-2B9C-FFD2-12E363F60E19}"/>
              </a:ext>
            </a:extLst>
          </p:cNvPr>
          <p:cNvSpPr txBox="1"/>
          <p:nvPr/>
        </p:nvSpPr>
        <p:spPr>
          <a:xfrm>
            <a:off x="4651751" y="5256737"/>
            <a:ext cx="2126223" cy="406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/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맺음말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/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소감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8C24E-83AB-4BBA-BFB5-730E830DB7AC}"/>
              </a:ext>
            </a:extLst>
          </p:cNvPr>
          <p:cNvSpPr txBox="1"/>
          <p:nvPr/>
        </p:nvSpPr>
        <p:spPr>
          <a:xfrm>
            <a:off x="1257676" y="5677671"/>
            <a:ext cx="2828549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시각화 추가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딥러닝 모델 추가 후 비교 분석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81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E9D7B82F-EB28-A4F5-5F1D-DFBB04228155}"/>
              </a:ext>
            </a:extLst>
          </p:cNvPr>
          <p:cNvSpPr/>
          <p:nvPr/>
        </p:nvSpPr>
        <p:spPr>
          <a:xfrm>
            <a:off x="1" y="1105629"/>
            <a:ext cx="3764478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2757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훈련</a:t>
            </a:r>
            <a:r>
              <a:rPr lang="en-US" altLang="ko-KR" sz="1600" dirty="0"/>
              <a:t>, </a:t>
            </a:r>
            <a:r>
              <a:rPr lang="ko-KR" altLang="en-US" sz="1600" dirty="0"/>
              <a:t>검증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세트로 분할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028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분할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데이터 분할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C79C4-9AC4-C3DC-5D51-E7FD2966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 b="809"/>
          <a:stretch/>
        </p:blipFill>
        <p:spPr>
          <a:xfrm>
            <a:off x="2806322" y="2505643"/>
            <a:ext cx="6579356" cy="3613291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7645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00E340D8-3F07-FA64-FCD6-C95547306B9F}"/>
              </a:ext>
            </a:extLst>
          </p:cNvPr>
          <p:cNvSpPr/>
          <p:nvPr/>
        </p:nvSpPr>
        <p:spPr>
          <a:xfrm>
            <a:off x="1" y="1105629"/>
            <a:ext cx="3764478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24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학습에 사용할 데이터 준비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028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분할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데이터 분할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C79C4-9AC4-C3DC-5D51-E7FD2966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" b="285"/>
          <a:stretch/>
        </p:blipFill>
        <p:spPr>
          <a:xfrm>
            <a:off x="2299178" y="2405151"/>
            <a:ext cx="7593644" cy="394732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7042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00E340D8-3F07-FA64-FCD6-C95547306B9F}"/>
              </a:ext>
            </a:extLst>
          </p:cNvPr>
          <p:cNvSpPr/>
          <p:nvPr/>
        </p:nvSpPr>
        <p:spPr>
          <a:xfrm>
            <a:off x="1" y="1105629"/>
            <a:ext cx="3764478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2650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LSTM  </a:t>
            </a:r>
            <a:r>
              <a:rPr lang="ko-KR" altLang="en-US" sz="1600" dirty="0"/>
              <a:t>모델을 설계하고 학습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9449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학습 및 테스트 결과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2502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모델개발 및 교육훈련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C79C4-9AC4-C3DC-5D51-E7FD2966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" r="1555"/>
          <a:stretch/>
        </p:blipFill>
        <p:spPr>
          <a:xfrm>
            <a:off x="550863" y="2177724"/>
            <a:ext cx="8158238" cy="1860488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0106A7-41A4-3411-B274-DF7A2F24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9" b="2311"/>
          <a:stretch/>
        </p:blipFill>
        <p:spPr>
          <a:xfrm>
            <a:off x="6853457" y="3310247"/>
            <a:ext cx="4787680" cy="3267339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87BFA8-7839-42B0-771F-99553C64B3E8}"/>
              </a:ext>
            </a:extLst>
          </p:cNvPr>
          <p:cNvSpPr/>
          <p:nvPr/>
        </p:nvSpPr>
        <p:spPr>
          <a:xfrm>
            <a:off x="6853457" y="3365500"/>
            <a:ext cx="1122143" cy="30468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CC8F60-3CBB-64C5-2CAA-85C4956AD3E1}"/>
              </a:ext>
            </a:extLst>
          </p:cNvPr>
          <p:cNvSpPr/>
          <p:nvPr/>
        </p:nvSpPr>
        <p:spPr>
          <a:xfrm>
            <a:off x="613678" y="2505643"/>
            <a:ext cx="3374122" cy="30468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EF9DFE-3F4B-E7B6-3513-C3F17D32EAA1}"/>
              </a:ext>
            </a:extLst>
          </p:cNvPr>
          <p:cNvSpPr/>
          <p:nvPr/>
        </p:nvSpPr>
        <p:spPr>
          <a:xfrm>
            <a:off x="1689099" y="3422650"/>
            <a:ext cx="596901" cy="304688"/>
          </a:xfrm>
          <a:prstGeom prst="rect">
            <a:avLst/>
          </a:prstGeom>
          <a:noFill/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4DFA23-E114-8D02-2665-928A9699901F}"/>
              </a:ext>
            </a:extLst>
          </p:cNvPr>
          <p:cNvSpPr/>
          <p:nvPr/>
        </p:nvSpPr>
        <p:spPr>
          <a:xfrm>
            <a:off x="6940549" y="5170735"/>
            <a:ext cx="1035051" cy="304688"/>
          </a:xfrm>
          <a:prstGeom prst="rect">
            <a:avLst/>
          </a:prstGeom>
          <a:noFill/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18026F-559E-168C-D824-4176E3EACBFD}"/>
              </a:ext>
            </a:extLst>
          </p:cNvPr>
          <p:cNvSpPr/>
          <p:nvPr/>
        </p:nvSpPr>
        <p:spPr>
          <a:xfrm>
            <a:off x="6940549" y="4284604"/>
            <a:ext cx="1035051" cy="795395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9144CE-DF74-E9E7-2A5A-993B7019BC9B}"/>
              </a:ext>
            </a:extLst>
          </p:cNvPr>
          <p:cNvSpPr/>
          <p:nvPr/>
        </p:nvSpPr>
        <p:spPr>
          <a:xfrm>
            <a:off x="1689099" y="2810332"/>
            <a:ext cx="501651" cy="628622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E32D3793-EC45-7B49-F272-58BEAABC7E06}"/>
              </a:ext>
            </a:extLst>
          </p:cNvPr>
          <p:cNvSpPr/>
          <p:nvPr/>
        </p:nvSpPr>
        <p:spPr>
          <a:xfrm rot="5400000">
            <a:off x="5178117" y="5329782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5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00E340D8-3F07-FA64-FCD6-C95547306B9F}"/>
              </a:ext>
            </a:extLst>
          </p:cNvPr>
          <p:cNvSpPr/>
          <p:nvPr/>
        </p:nvSpPr>
        <p:spPr>
          <a:xfrm>
            <a:off x="1" y="1105629"/>
            <a:ext cx="3764478" cy="1184498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294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손실 함수</a:t>
            </a:r>
            <a:r>
              <a:rPr lang="en-US" altLang="ko-KR" sz="1600" dirty="0"/>
              <a:t>:</a:t>
            </a:r>
            <a:r>
              <a:rPr lang="ko-KR" altLang="en-US" sz="1600" dirty="0"/>
              <a:t> 평균 제곱 오차 </a:t>
            </a:r>
            <a:r>
              <a:rPr lang="en-US" altLang="ko-KR" sz="1600" dirty="0"/>
              <a:t>(MSE)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최적화 알고리즘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Adam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9449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학습 및 테스트 결과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30973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LSTM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모델 컴파일 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&amp;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훈련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C79C4-9AC4-C3DC-5D51-E7FD2966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r="1966"/>
          <a:stretch/>
        </p:blipFill>
        <p:spPr>
          <a:xfrm>
            <a:off x="547101" y="2651373"/>
            <a:ext cx="5548899" cy="109760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35DA3C-0FF1-8AF5-95A2-A149B811D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" b="-371"/>
          <a:stretch/>
        </p:blipFill>
        <p:spPr>
          <a:xfrm>
            <a:off x="6530412" y="842225"/>
            <a:ext cx="4793853" cy="2243467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453E79-1257-19CA-F628-FA3C6E0E7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" b="813"/>
          <a:stretch/>
        </p:blipFill>
        <p:spPr>
          <a:xfrm>
            <a:off x="6554162" y="4065258"/>
            <a:ext cx="4793853" cy="2243467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E7B030-333A-6B8E-D8FD-CB1A7BE24B35}"/>
              </a:ext>
            </a:extLst>
          </p:cNvPr>
          <p:cNvSpPr txBox="1"/>
          <p:nvPr/>
        </p:nvSpPr>
        <p:spPr>
          <a:xfrm>
            <a:off x="8817878" y="2957262"/>
            <a:ext cx="2664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.</a:t>
            </a:r>
            <a:endParaRPr lang="ko-KR" altLang="en-US" sz="2200" dirty="0">
              <a:solidFill>
                <a:srgbClr val="0D4091"/>
              </a:solidFill>
              <a:latin typeface="+mj-ea"/>
              <a:ea typeface="+mj-ea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3DD95494-1833-196E-636D-5CF90255B11D}"/>
              </a:ext>
            </a:extLst>
          </p:cNvPr>
          <p:cNvSpPr/>
          <p:nvPr/>
        </p:nvSpPr>
        <p:spPr>
          <a:xfrm rot="5400000">
            <a:off x="4515663" y="5151982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64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00E340D8-3F07-FA64-FCD6-C95547306B9F}"/>
              </a:ext>
            </a:extLst>
          </p:cNvPr>
          <p:cNvSpPr/>
          <p:nvPr/>
        </p:nvSpPr>
        <p:spPr>
          <a:xfrm>
            <a:off x="0" y="1105629"/>
            <a:ext cx="4300483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테스트 세트에 대해 얼마나 잘 예측하는가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9449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학습 및 테스트 결과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4196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훈련된 모델 저장 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&amp; LSTM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모델 평가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35DA3C-0FF1-8AF5-95A2-A149B811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7" b="2155"/>
          <a:stretch/>
        </p:blipFill>
        <p:spPr>
          <a:xfrm>
            <a:off x="3874329" y="1905978"/>
            <a:ext cx="7769782" cy="4402747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E8F3CD4-3CE7-DF65-0567-646E34658547}"/>
              </a:ext>
            </a:extLst>
          </p:cNvPr>
          <p:cNvSpPr/>
          <p:nvPr/>
        </p:nvSpPr>
        <p:spPr>
          <a:xfrm>
            <a:off x="3886204" y="2850078"/>
            <a:ext cx="1374565" cy="451262"/>
          </a:xfrm>
          <a:prstGeom prst="rect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C754E707-FC90-0E0C-912B-4AE84756025C}"/>
              </a:ext>
            </a:extLst>
          </p:cNvPr>
          <p:cNvSpPr/>
          <p:nvPr/>
        </p:nvSpPr>
        <p:spPr>
          <a:xfrm rot="5400000">
            <a:off x="2123067" y="5075390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154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00E340D8-3F07-FA64-FCD6-C95547306B9F}"/>
              </a:ext>
            </a:extLst>
          </p:cNvPr>
          <p:cNvSpPr/>
          <p:nvPr/>
        </p:nvSpPr>
        <p:spPr>
          <a:xfrm>
            <a:off x="0" y="1105629"/>
            <a:ext cx="4714504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 err="1"/>
              <a:t>에포크가</a:t>
            </a:r>
            <a:r>
              <a:rPr lang="ko-KR" altLang="en-US" sz="1600" dirty="0"/>
              <a:t> 증가함에 따라 훈련 및 검증 손실 감소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9449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학습 및 테스트 결과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4498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LSTM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모델의 훈련 및 검증 손실 시각화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35DA3C-0FF1-8AF5-95A2-A149B811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r="2429"/>
          <a:stretch/>
        </p:blipFill>
        <p:spPr>
          <a:xfrm>
            <a:off x="570850" y="2702406"/>
            <a:ext cx="6459340" cy="282122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8E0261-B9C0-BE61-DFCF-8080CFDA6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2192"/>
          <a:stretch/>
        </p:blipFill>
        <p:spPr>
          <a:xfrm>
            <a:off x="7255567" y="2702406"/>
            <a:ext cx="4385571" cy="282122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94B3E74-BE5B-5431-8ABE-FEB610233F5F}"/>
              </a:ext>
            </a:extLst>
          </p:cNvPr>
          <p:cNvSpPr/>
          <p:nvPr/>
        </p:nvSpPr>
        <p:spPr>
          <a:xfrm rot="10800000">
            <a:off x="8025394" y="2185059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4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00E340D8-3F07-FA64-FCD6-C95547306B9F}"/>
              </a:ext>
            </a:extLst>
          </p:cNvPr>
          <p:cNvSpPr/>
          <p:nvPr/>
        </p:nvSpPr>
        <p:spPr>
          <a:xfrm>
            <a:off x="0" y="1105628"/>
            <a:ext cx="4714504" cy="195820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 err="1"/>
              <a:t>에포크가</a:t>
            </a:r>
            <a:r>
              <a:rPr lang="ko-KR" altLang="en-US" sz="1600" dirty="0"/>
              <a:t> 증가함에 따라 훈련 및 검증 손실 감소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9449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학습 및 테스트 결과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46442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결과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(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예측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) - ONI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값 예측 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&amp;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결과 시각화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35DA3C-0FF1-8AF5-95A2-A149B811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r="1990"/>
          <a:stretch/>
        </p:blipFill>
        <p:spPr>
          <a:xfrm>
            <a:off x="570850" y="3456388"/>
            <a:ext cx="5050681" cy="195820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14C730-59C5-00F9-0B3B-73470C0FB178}"/>
              </a:ext>
            </a:extLst>
          </p:cNvPr>
          <p:cNvSpPr txBox="1"/>
          <p:nvPr/>
        </p:nvSpPr>
        <p:spPr>
          <a:xfrm>
            <a:off x="1363904" y="1959331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예측된 다음 </a:t>
            </a:r>
            <a:r>
              <a:rPr lang="en-US" altLang="ko-KR" sz="1600" dirty="0"/>
              <a:t>3</a:t>
            </a:r>
            <a:r>
              <a:rPr lang="ko-KR" altLang="en-US" sz="1600" dirty="0"/>
              <a:t>개월의 </a:t>
            </a:r>
            <a:r>
              <a:rPr lang="en-US" altLang="ko-KR" sz="1600" dirty="0"/>
              <a:t>ONI </a:t>
            </a:r>
            <a:r>
              <a:rPr lang="ko-KR" altLang="en-US" sz="1600" dirty="0"/>
              <a:t>값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8B6B47-4ACF-EAB0-CF07-E3A45893F6E7}"/>
              </a:ext>
            </a:extLst>
          </p:cNvPr>
          <p:cNvCxnSpPr/>
          <p:nvPr/>
        </p:nvCxnSpPr>
        <p:spPr>
          <a:xfrm>
            <a:off x="270978" y="2128608"/>
            <a:ext cx="9856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6A6815-8310-6359-EEA4-EC3F61DF7DFB}"/>
              </a:ext>
            </a:extLst>
          </p:cNvPr>
          <p:cNvCxnSpPr/>
          <p:nvPr/>
        </p:nvCxnSpPr>
        <p:spPr>
          <a:xfrm>
            <a:off x="270978" y="2428901"/>
            <a:ext cx="98565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7FF108-2205-F011-BBED-BE3EA4CDF038}"/>
              </a:ext>
            </a:extLst>
          </p:cNvPr>
          <p:cNvSpPr txBox="1"/>
          <p:nvPr/>
        </p:nvSpPr>
        <p:spPr>
          <a:xfrm>
            <a:off x="1353159" y="2264502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예측 </a:t>
            </a:r>
            <a:r>
              <a:rPr lang="en-US" altLang="ko-KR" sz="1600" dirty="0"/>
              <a:t>ONI </a:t>
            </a:r>
            <a:r>
              <a:rPr lang="ko-KR" altLang="en-US" sz="1600" dirty="0"/>
              <a:t>값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8B3799D-93CA-1BC8-B897-E69E692AA4F3}"/>
              </a:ext>
            </a:extLst>
          </p:cNvPr>
          <p:cNvCxnSpPr/>
          <p:nvPr/>
        </p:nvCxnSpPr>
        <p:spPr>
          <a:xfrm>
            <a:off x="270978" y="2732211"/>
            <a:ext cx="985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DFD959-C8D6-FB01-D7D3-4192BFC4A79B}"/>
              </a:ext>
            </a:extLst>
          </p:cNvPr>
          <p:cNvSpPr txBox="1"/>
          <p:nvPr/>
        </p:nvSpPr>
        <p:spPr>
          <a:xfrm>
            <a:off x="1353159" y="2567812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실제 </a:t>
            </a:r>
            <a:r>
              <a:rPr lang="en-US" altLang="ko-KR" sz="1600" dirty="0"/>
              <a:t>ONI </a:t>
            </a:r>
            <a:r>
              <a:rPr lang="ko-KR" altLang="en-US" sz="1600" dirty="0"/>
              <a:t>값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9892C2-B89E-3BB5-F5AA-A05A98CA6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67"/>
          <a:stretch/>
        </p:blipFill>
        <p:spPr>
          <a:xfrm>
            <a:off x="6226323" y="1105628"/>
            <a:ext cx="5394827" cy="5170262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21812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00E340D8-3F07-FA64-FCD6-C95547306B9F}"/>
              </a:ext>
            </a:extLst>
          </p:cNvPr>
          <p:cNvSpPr/>
          <p:nvPr/>
        </p:nvSpPr>
        <p:spPr>
          <a:xfrm>
            <a:off x="0" y="1105628"/>
            <a:ext cx="4714504" cy="195820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CA75-6FF7-F11C-8157-EBB64E8E9C17}"/>
              </a:ext>
            </a:extLst>
          </p:cNvPr>
          <p:cNvSpPr txBox="1"/>
          <p:nvPr/>
        </p:nvSpPr>
        <p:spPr>
          <a:xfrm>
            <a:off x="109851" y="1636968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 err="1"/>
              <a:t>에포크가</a:t>
            </a:r>
            <a:r>
              <a:rPr lang="ko-KR" altLang="en-US" sz="1600" dirty="0"/>
              <a:t> 증가함에 따라 훈련 및 검증 손실 감소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39449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학습 및 테스트 결과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46442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결과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(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예측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) - ONI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값 예측 </a:t>
            </a:r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&amp;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결과 시각화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4C730-59C5-00F9-0B3B-73470C0FB178}"/>
              </a:ext>
            </a:extLst>
          </p:cNvPr>
          <p:cNvSpPr txBox="1"/>
          <p:nvPr/>
        </p:nvSpPr>
        <p:spPr>
          <a:xfrm>
            <a:off x="1363904" y="1959331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예측된 다음 </a:t>
            </a:r>
            <a:r>
              <a:rPr lang="en-US" altLang="ko-KR" sz="1600" dirty="0"/>
              <a:t>3</a:t>
            </a:r>
            <a:r>
              <a:rPr lang="ko-KR" altLang="en-US" sz="1600" dirty="0"/>
              <a:t>개월의 </a:t>
            </a:r>
            <a:r>
              <a:rPr lang="en-US" altLang="ko-KR" sz="1600" dirty="0"/>
              <a:t>ONI </a:t>
            </a:r>
            <a:r>
              <a:rPr lang="ko-KR" altLang="en-US" sz="1600" dirty="0"/>
              <a:t>값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8B6B47-4ACF-EAB0-CF07-E3A45893F6E7}"/>
              </a:ext>
            </a:extLst>
          </p:cNvPr>
          <p:cNvCxnSpPr/>
          <p:nvPr/>
        </p:nvCxnSpPr>
        <p:spPr>
          <a:xfrm>
            <a:off x="270978" y="2128608"/>
            <a:ext cx="9856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6A6815-8310-6359-EEA4-EC3F61DF7DFB}"/>
              </a:ext>
            </a:extLst>
          </p:cNvPr>
          <p:cNvCxnSpPr/>
          <p:nvPr/>
        </p:nvCxnSpPr>
        <p:spPr>
          <a:xfrm>
            <a:off x="270978" y="2428901"/>
            <a:ext cx="98565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7FF108-2205-F011-BBED-BE3EA4CDF038}"/>
              </a:ext>
            </a:extLst>
          </p:cNvPr>
          <p:cNvSpPr txBox="1"/>
          <p:nvPr/>
        </p:nvSpPr>
        <p:spPr>
          <a:xfrm>
            <a:off x="1353159" y="2264502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예측 </a:t>
            </a:r>
            <a:r>
              <a:rPr lang="en-US" altLang="ko-KR" sz="1600" dirty="0"/>
              <a:t>ONI </a:t>
            </a:r>
            <a:r>
              <a:rPr lang="ko-KR" altLang="en-US" sz="1600" dirty="0"/>
              <a:t>값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8B3799D-93CA-1BC8-B897-E69E692AA4F3}"/>
              </a:ext>
            </a:extLst>
          </p:cNvPr>
          <p:cNvCxnSpPr/>
          <p:nvPr/>
        </p:nvCxnSpPr>
        <p:spPr>
          <a:xfrm>
            <a:off x="270978" y="2732211"/>
            <a:ext cx="985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DFD959-C8D6-FB01-D7D3-4192BFC4A79B}"/>
              </a:ext>
            </a:extLst>
          </p:cNvPr>
          <p:cNvSpPr txBox="1"/>
          <p:nvPr/>
        </p:nvSpPr>
        <p:spPr>
          <a:xfrm>
            <a:off x="1353159" y="2567812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실제 </a:t>
            </a:r>
            <a:r>
              <a:rPr lang="en-US" altLang="ko-KR" sz="1600" dirty="0"/>
              <a:t>ONI </a:t>
            </a:r>
            <a:r>
              <a:rPr lang="ko-KR" altLang="en-US" sz="1600" dirty="0"/>
              <a:t>값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C96072-B14D-2024-C7B0-7D149C320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r="743"/>
          <a:stretch/>
        </p:blipFill>
        <p:spPr>
          <a:xfrm>
            <a:off x="3953074" y="2449277"/>
            <a:ext cx="7438432" cy="3859448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A133E2D-3F20-B6D8-1A96-E9386E715414}"/>
              </a:ext>
            </a:extLst>
          </p:cNvPr>
          <p:cNvSpPr/>
          <p:nvPr/>
        </p:nvSpPr>
        <p:spPr>
          <a:xfrm rot="5400000">
            <a:off x="2053917" y="4695059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754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44694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추가적으로 해본 학습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시각화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E266BEC-14DA-BDA6-AAC9-FBBA463D9919}"/>
              </a:ext>
            </a:extLst>
          </p:cNvPr>
          <p:cNvSpPr/>
          <p:nvPr/>
        </p:nvSpPr>
        <p:spPr>
          <a:xfrm>
            <a:off x="5391397" y="1105629"/>
            <a:ext cx="6800603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56181-C107-42F1-EFCD-AD43D1C0EA4E}"/>
              </a:ext>
            </a:extLst>
          </p:cNvPr>
          <p:cNvSpPr txBox="1"/>
          <p:nvPr/>
        </p:nvSpPr>
        <p:spPr>
          <a:xfrm>
            <a:off x="5491762" y="1207339"/>
            <a:ext cx="6660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NSO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예측에 사용될 특성을 골라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indicators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리스트에 저장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982753-7136-22AD-CCBC-0CCD8A3D3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r="352"/>
          <a:stretch/>
        </p:blipFill>
        <p:spPr>
          <a:xfrm>
            <a:off x="2214868" y="2539075"/>
            <a:ext cx="7762264" cy="4166524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04C1F0-4B33-18B5-D97B-D609D76AA34A}"/>
              </a:ext>
            </a:extLst>
          </p:cNvPr>
          <p:cNvSpPr/>
          <p:nvPr/>
        </p:nvSpPr>
        <p:spPr>
          <a:xfrm>
            <a:off x="7301345" y="2539075"/>
            <a:ext cx="2675787" cy="15298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4F4575-F9F2-0BA5-5B87-B2C12FACE3B7}"/>
              </a:ext>
            </a:extLst>
          </p:cNvPr>
          <p:cNvSpPr/>
          <p:nvPr/>
        </p:nvSpPr>
        <p:spPr>
          <a:xfrm>
            <a:off x="2214868" y="4383490"/>
            <a:ext cx="2131501" cy="2221908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92D0883-9390-AA2A-2476-D3EBA4768E19}"/>
              </a:ext>
            </a:extLst>
          </p:cNvPr>
          <p:cNvSpPr/>
          <p:nvPr/>
        </p:nvSpPr>
        <p:spPr>
          <a:xfrm rot="5400000">
            <a:off x="453717" y="5358162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897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44694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추가적으로 해본 학습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시각화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E266BEC-14DA-BDA6-AAC9-FBBA463D9919}"/>
              </a:ext>
            </a:extLst>
          </p:cNvPr>
          <p:cNvSpPr/>
          <p:nvPr/>
        </p:nvSpPr>
        <p:spPr>
          <a:xfrm>
            <a:off x="6426200" y="1105629"/>
            <a:ext cx="5765800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56181-C107-42F1-EFCD-AD43D1C0EA4E}"/>
              </a:ext>
            </a:extLst>
          </p:cNvPr>
          <p:cNvSpPr txBox="1"/>
          <p:nvPr/>
        </p:nvSpPr>
        <p:spPr>
          <a:xfrm>
            <a:off x="6595532" y="1207339"/>
            <a:ext cx="555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전세계 평균 표면 온도 연간 변화 막대 그래프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982753-7136-22AD-CCBC-0CCD8A3D3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382"/>
          <a:stretch/>
        </p:blipFill>
        <p:spPr>
          <a:xfrm>
            <a:off x="3058947" y="2378195"/>
            <a:ext cx="6288253" cy="4246755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6A011D-C351-B503-3D98-6453905722BA}"/>
              </a:ext>
            </a:extLst>
          </p:cNvPr>
          <p:cNvSpPr txBox="1"/>
          <p:nvPr/>
        </p:nvSpPr>
        <p:spPr>
          <a:xfrm>
            <a:off x="1617904" y="1316040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이상 온도 변화 양수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8CFD27-344F-29A2-FFAF-99A361DAF2C1}"/>
              </a:ext>
            </a:extLst>
          </p:cNvPr>
          <p:cNvCxnSpPr/>
          <p:nvPr/>
        </p:nvCxnSpPr>
        <p:spPr>
          <a:xfrm>
            <a:off x="524978" y="1485317"/>
            <a:ext cx="9856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A6F6C-AC23-5B8F-3984-F5AB6CF070F1}"/>
              </a:ext>
            </a:extLst>
          </p:cNvPr>
          <p:cNvCxnSpPr/>
          <p:nvPr/>
        </p:nvCxnSpPr>
        <p:spPr>
          <a:xfrm>
            <a:off x="524978" y="1785610"/>
            <a:ext cx="98565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3AD06A-5D1E-6D44-BA2D-746DCDFC0E2C}"/>
              </a:ext>
            </a:extLst>
          </p:cNvPr>
          <p:cNvSpPr txBox="1"/>
          <p:nvPr/>
        </p:nvSpPr>
        <p:spPr>
          <a:xfrm>
            <a:off x="1607159" y="1621211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이상 온도 변화 음수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E88E32E1-78FC-FDBF-5E7A-F4639343D4B3}"/>
              </a:ext>
            </a:extLst>
          </p:cNvPr>
          <p:cNvSpPr/>
          <p:nvPr/>
        </p:nvSpPr>
        <p:spPr>
          <a:xfrm rot="5400000">
            <a:off x="1255033" y="5091147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0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0E2576F-4225-48DC-852C-2F5F8445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121094" y="2375751"/>
            <a:ext cx="3916451" cy="3077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34365-B1D3-4F5D-8044-95A1FAAB6FB8}"/>
              </a:ext>
            </a:extLst>
          </p:cNvPr>
          <p:cNvSpPr txBox="1"/>
          <p:nvPr/>
        </p:nvSpPr>
        <p:spPr>
          <a:xfrm>
            <a:off x="1096929" y="1433054"/>
            <a:ext cx="4974439" cy="1458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ENSO</a:t>
            </a:r>
            <a:endParaRPr lang="en-US" altLang="ko-KR" sz="18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en-US" altLang="ko-KR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El Niño-Southern Oscillation</a:t>
            </a:r>
          </a:p>
          <a:p>
            <a:pPr latinLnBrk="0">
              <a:lnSpc>
                <a:spcPct val="11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엘니뇨 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남방진동</a:t>
            </a:r>
            <a:endParaRPr lang="en-US" altLang="ko-KR" sz="18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en-US" altLang="ko-KR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열대 동태평양에서 해수면 온도의 불규칙 주기적 변동</a:t>
            </a:r>
            <a:endParaRPr lang="en-US" altLang="ko-KR" sz="18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77A94B8-02FE-4454-836C-B930934A29BE}"/>
              </a:ext>
            </a:extLst>
          </p:cNvPr>
          <p:cNvCxnSpPr>
            <a:cxnSpLocks/>
          </p:cNvCxnSpPr>
          <p:nvPr/>
        </p:nvCxnSpPr>
        <p:spPr>
          <a:xfrm>
            <a:off x="1485900" y="3153996"/>
            <a:ext cx="37826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7">
            <a:extLst>
              <a:ext uri="{FF2B5EF4-FFF2-40B4-BE49-F238E27FC236}">
                <a16:creationId xmlns:a16="http://schemas.microsoft.com/office/drawing/2014/main" id="{4780CA89-216D-4BEA-9222-7C9360673273}"/>
              </a:ext>
            </a:extLst>
          </p:cNvPr>
          <p:cNvSpPr/>
          <p:nvPr/>
        </p:nvSpPr>
        <p:spPr>
          <a:xfrm>
            <a:off x="1174750" y="3763303"/>
            <a:ext cx="1920335" cy="2152184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17540A-33FC-42A2-AD2A-2E3E3D575F8F}"/>
              </a:ext>
            </a:extLst>
          </p:cNvPr>
          <p:cNvSpPr txBox="1"/>
          <p:nvPr/>
        </p:nvSpPr>
        <p:spPr>
          <a:xfrm>
            <a:off x="1400583" y="4693489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90000"/>
                    <a:lumOff val="1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해수면 온도 상승</a:t>
            </a:r>
            <a:endParaRPr lang="id-ID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70422ED5-A1F8-4290-A37B-A9449F293A84}"/>
              </a:ext>
            </a:extLst>
          </p:cNvPr>
          <p:cNvSpPr/>
          <p:nvPr/>
        </p:nvSpPr>
        <p:spPr>
          <a:xfrm>
            <a:off x="3348168" y="3763303"/>
            <a:ext cx="1920335" cy="2152184"/>
          </a:xfrm>
          <a:prstGeom prst="roundRect">
            <a:avLst>
              <a:gd name="adj" fmla="val 3155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AA882-784D-409D-AE54-200B274F6251}"/>
              </a:ext>
            </a:extLst>
          </p:cNvPr>
          <p:cNvSpPr txBox="1"/>
          <p:nvPr/>
        </p:nvSpPr>
        <p:spPr>
          <a:xfrm>
            <a:off x="3381642" y="4397925"/>
            <a:ext cx="1853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주기에 따른 세기 강도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 latinLnBrk="0"/>
            <a:r>
              <a:rPr lang="id-ID" altLang="ko-KR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∝</a:t>
            </a:r>
            <a:endParaRPr lang="en-US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 latinLnBrk="0"/>
            <a:r>
              <a:rPr lang="ko-KR" altLang="en-US" sz="16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피해 정도</a:t>
            </a:r>
            <a:endParaRPr lang="id-ID" altLang="ko-KR" sz="16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199C23D-9BFE-4BD2-9930-FB58C8ADBED3}"/>
              </a:ext>
            </a:extLst>
          </p:cNvPr>
          <p:cNvSpPr/>
          <p:nvPr/>
        </p:nvSpPr>
        <p:spPr>
          <a:xfrm>
            <a:off x="1174750" y="3068879"/>
            <a:ext cx="170234" cy="1702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E499A-DA7B-3BA4-701F-F61B3BF4F0DD}"/>
              </a:ext>
            </a:extLst>
          </p:cNvPr>
          <p:cNvSpPr txBox="1"/>
          <p:nvPr/>
        </p:nvSpPr>
        <p:spPr>
          <a:xfrm>
            <a:off x="1174750" y="382387"/>
            <a:ext cx="15561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개요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필요성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8D3B5B83-1009-6F08-9D4C-190E34BDF686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0">
            <a:extLst>
              <a:ext uri="{FF2B5EF4-FFF2-40B4-BE49-F238E27FC236}">
                <a16:creationId xmlns:a16="http://schemas.microsoft.com/office/drawing/2014/main" id="{532DB98A-9771-0C01-A40A-F1BE33130501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74B336-D4D1-C2B9-79FE-7D54C353260E}"/>
              </a:ext>
            </a:extLst>
          </p:cNvPr>
          <p:cNvSpPr txBox="1"/>
          <p:nvPr/>
        </p:nvSpPr>
        <p:spPr>
          <a:xfrm>
            <a:off x="570850" y="382387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7" name="Rectangle 18">
            <a:extLst>
              <a:ext uri="{FF2B5EF4-FFF2-40B4-BE49-F238E27FC236}">
                <a16:creationId xmlns:a16="http://schemas.microsoft.com/office/drawing/2014/main" id="{59D91ED2-0F4C-AFAA-B206-5EDA5ABA96B4}"/>
              </a:ext>
            </a:extLst>
          </p:cNvPr>
          <p:cNvSpPr/>
          <p:nvPr/>
        </p:nvSpPr>
        <p:spPr>
          <a:xfrm>
            <a:off x="9804400" y="5068486"/>
            <a:ext cx="1511602" cy="594925"/>
          </a:xfrm>
          <a:prstGeom prst="roundRect">
            <a:avLst>
              <a:gd name="adj" fmla="val 3155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엘니뇨</a:t>
            </a:r>
            <a:endParaRPr lang="en-ID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557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44694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추가적으로 해본 학습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시각화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E266BEC-14DA-BDA6-AAC9-FBBA463D9919}"/>
              </a:ext>
            </a:extLst>
          </p:cNvPr>
          <p:cNvSpPr/>
          <p:nvPr/>
        </p:nvSpPr>
        <p:spPr>
          <a:xfrm>
            <a:off x="8280400" y="1105629"/>
            <a:ext cx="3911600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56181-C107-42F1-EFCD-AD43D1C0EA4E}"/>
              </a:ext>
            </a:extLst>
          </p:cNvPr>
          <p:cNvSpPr txBox="1"/>
          <p:nvPr/>
        </p:nvSpPr>
        <p:spPr>
          <a:xfrm>
            <a:off x="6595532" y="1207339"/>
            <a:ext cx="555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ENSO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지표들 간 상관 관계 분석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982753-7136-22AD-CCBC-0CCD8A3D3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156"/>
          <a:stretch/>
        </p:blipFill>
        <p:spPr>
          <a:xfrm>
            <a:off x="2256631" y="2424375"/>
            <a:ext cx="7678738" cy="420244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4536B-5DC7-8D3D-FA88-26656555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r="2260"/>
          <a:stretch/>
        </p:blipFill>
        <p:spPr>
          <a:xfrm>
            <a:off x="570850" y="1276815"/>
            <a:ext cx="5808662" cy="1027902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4F5E079-AA3C-FA1F-2498-5D908E8BD56D}"/>
              </a:ext>
            </a:extLst>
          </p:cNvPr>
          <p:cNvSpPr/>
          <p:nvPr/>
        </p:nvSpPr>
        <p:spPr>
          <a:xfrm rot="5400000">
            <a:off x="517217" y="5058222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63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62382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추가적으로 해본 학습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딥러닝 모델 추가 학습 후 비교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E266BEC-14DA-BDA6-AAC9-FBBA463D9919}"/>
              </a:ext>
            </a:extLst>
          </p:cNvPr>
          <p:cNvSpPr/>
          <p:nvPr/>
        </p:nvSpPr>
        <p:spPr>
          <a:xfrm>
            <a:off x="7988300" y="1105629"/>
            <a:ext cx="4203700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56181-C107-42F1-EFCD-AD43D1C0EA4E}"/>
              </a:ext>
            </a:extLst>
          </p:cNvPr>
          <p:cNvSpPr txBox="1"/>
          <p:nvPr/>
        </p:nvSpPr>
        <p:spPr>
          <a:xfrm>
            <a:off x="6595532" y="1207339"/>
            <a:ext cx="555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다변량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예측을 위한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MLP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모델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9014D2-F42B-EED6-4C76-7B5B3E270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r="2710"/>
          <a:stretch/>
        </p:blipFill>
        <p:spPr>
          <a:xfrm>
            <a:off x="717555" y="1207340"/>
            <a:ext cx="4349745" cy="227024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F6E94E-5EDF-4EDF-3917-19D150CED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364"/>
          <a:stretch/>
        </p:blipFill>
        <p:spPr>
          <a:xfrm>
            <a:off x="2482850" y="3770824"/>
            <a:ext cx="7226300" cy="1129778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42C75-B0C2-AFEC-212E-37631C2BD085}"/>
              </a:ext>
            </a:extLst>
          </p:cNvPr>
          <p:cNvSpPr txBox="1"/>
          <p:nvPr/>
        </p:nvSpPr>
        <p:spPr>
          <a:xfrm>
            <a:off x="5907571" y="4824402"/>
            <a:ext cx="401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FEADD2-1993-9744-F8E9-9D8043F49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b="2711"/>
          <a:stretch/>
        </p:blipFill>
        <p:spPr>
          <a:xfrm>
            <a:off x="2494957" y="5328107"/>
            <a:ext cx="7226300" cy="1129778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CAC8ED3-F95B-7B13-D6CF-A208749057EA}"/>
              </a:ext>
            </a:extLst>
          </p:cNvPr>
          <p:cNvSpPr/>
          <p:nvPr/>
        </p:nvSpPr>
        <p:spPr>
          <a:xfrm rot="10800000">
            <a:off x="6863235" y="3120147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093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62382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추가적으로 해본 학습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딥러닝 모델 추가 학습 후 비교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E266BEC-14DA-BDA6-AAC9-FBBA463D9919}"/>
              </a:ext>
            </a:extLst>
          </p:cNvPr>
          <p:cNvSpPr/>
          <p:nvPr/>
        </p:nvSpPr>
        <p:spPr>
          <a:xfrm>
            <a:off x="7988300" y="1105629"/>
            <a:ext cx="4203700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56181-C107-42F1-EFCD-AD43D1C0EA4E}"/>
              </a:ext>
            </a:extLst>
          </p:cNvPr>
          <p:cNvSpPr txBox="1"/>
          <p:nvPr/>
        </p:nvSpPr>
        <p:spPr>
          <a:xfrm>
            <a:off x="6595532" y="1207339"/>
            <a:ext cx="555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MLP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모델 저장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모델 평가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예측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9014D2-F42B-EED6-4C76-7B5B3E270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1207"/>
          <a:stretch/>
        </p:blipFill>
        <p:spPr>
          <a:xfrm>
            <a:off x="2101501" y="2832356"/>
            <a:ext cx="7954781" cy="2438144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96068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62382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추가적으로 해본 학습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딥러닝 모델 추가 학습 후 비교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E266BEC-14DA-BDA6-AAC9-FBBA463D9919}"/>
              </a:ext>
            </a:extLst>
          </p:cNvPr>
          <p:cNvSpPr/>
          <p:nvPr/>
        </p:nvSpPr>
        <p:spPr>
          <a:xfrm>
            <a:off x="6634973" y="1105629"/>
            <a:ext cx="5557027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56181-C107-42F1-EFCD-AD43D1C0EA4E}"/>
              </a:ext>
            </a:extLst>
          </p:cNvPr>
          <p:cNvSpPr txBox="1"/>
          <p:nvPr/>
        </p:nvSpPr>
        <p:spPr>
          <a:xfrm>
            <a:off x="6595532" y="1207339"/>
            <a:ext cx="555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CNN &amp; LSTM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모델 구축 후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모델 평가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예측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9014D2-F42B-EED6-4C76-7B5B3E270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" b="550"/>
          <a:stretch/>
        </p:blipFill>
        <p:spPr>
          <a:xfrm>
            <a:off x="1596092" y="1422782"/>
            <a:ext cx="4000377" cy="4419592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4CDBB9-C7B8-88A4-FD60-4661F692A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r="-295"/>
          <a:stretch/>
        </p:blipFill>
        <p:spPr>
          <a:xfrm>
            <a:off x="6580744" y="2617856"/>
            <a:ext cx="4447619" cy="3224518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06807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62382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추가적으로 해본 학습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딥러닝 모델 추가 학습 후 비교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E266BEC-14DA-BDA6-AAC9-FBBA463D9919}"/>
              </a:ext>
            </a:extLst>
          </p:cNvPr>
          <p:cNvSpPr/>
          <p:nvPr/>
        </p:nvSpPr>
        <p:spPr>
          <a:xfrm>
            <a:off x="7937500" y="1105629"/>
            <a:ext cx="4254500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56181-C107-42F1-EFCD-AD43D1C0EA4E}"/>
              </a:ext>
            </a:extLst>
          </p:cNvPr>
          <p:cNvSpPr txBox="1"/>
          <p:nvPr/>
        </p:nvSpPr>
        <p:spPr>
          <a:xfrm>
            <a:off x="6595532" y="1207339"/>
            <a:ext cx="555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MLP &amp; CNN &amp; LSTM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모델 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6129F0-45E7-49AC-EDE2-62412F5A3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" b="1108"/>
          <a:stretch/>
        </p:blipFill>
        <p:spPr>
          <a:xfrm>
            <a:off x="2071687" y="1105629"/>
            <a:ext cx="2470804" cy="232337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4CDBB9-C7B8-88A4-FD60-4661F692A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1364" r="785" b="3063"/>
          <a:stretch/>
        </p:blipFill>
        <p:spPr>
          <a:xfrm>
            <a:off x="2071687" y="3649245"/>
            <a:ext cx="8048625" cy="267546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509D7BFD-63D0-A308-1A27-C89C463CF4E2}"/>
              </a:ext>
            </a:extLst>
          </p:cNvPr>
          <p:cNvSpPr/>
          <p:nvPr/>
        </p:nvSpPr>
        <p:spPr>
          <a:xfrm rot="10800000">
            <a:off x="7412996" y="3044927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23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62382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추가적으로 해본 학습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딥러닝 모델 추가 학습 후 비교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E266BEC-14DA-BDA6-AAC9-FBBA463D9919}"/>
              </a:ext>
            </a:extLst>
          </p:cNvPr>
          <p:cNvSpPr/>
          <p:nvPr/>
        </p:nvSpPr>
        <p:spPr>
          <a:xfrm>
            <a:off x="7937500" y="1105629"/>
            <a:ext cx="4254500" cy="107943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56181-C107-42F1-EFCD-AD43D1C0EA4E}"/>
              </a:ext>
            </a:extLst>
          </p:cNvPr>
          <p:cNvSpPr txBox="1"/>
          <p:nvPr/>
        </p:nvSpPr>
        <p:spPr>
          <a:xfrm>
            <a:off x="6595532" y="1207339"/>
            <a:ext cx="555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MLP &amp; CNN &amp; LSTM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모델 비교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4CDBB9-C7B8-88A4-FD60-4661F692A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37" r="66924" b="-901"/>
          <a:stretch/>
        </p:blipFill>
        <p:spPr>
          <a:xfrm>
            <a:off x="8359715" y="3890458"/>
            <a:ext cx="3281422" cy="246441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6129F0-45E7-49AC-EDE2-62412F5A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" b="326"/>
          <a:stretch/>
        </p:blipFill>
        <p:spPr>
          <a:xfrm>
            <a:off x="2071687" y="1105629"/>
            <a:ext cx="3572556" cy="3359380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C8C8D1-EFC2-F924-DA56-E1F325660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t="125" r="65982" b="50454"/>
          <a:stretch/>
        </p:blipFill>
        <p:spPr>
          <a:xfrm>
            <a:off x="550863" y="3890458"/>
            <a:ext cx="3324224" cy="2418267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7BE279-A9CD-1B14-D298-FFAB751D8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5" t="-926" r="33178" b="50562"/>
          <a:stretch/>
        </p:blipFill>
        <p:spPr>
          <a:xfrm>
            <a:off x="4476690" y="3844309"/>
            <a:ext cx="3281422" cy="246441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4151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40B62-87FE-5097-5EF4-084B14089F80}"/>
              </a:ext>
            </a:extLst>
          </p:cNvPr>
          <p:cNvSpPr txBox="1"/>
          <p:nvPr/>
        </p:nvSpPr>
        <p:spPr>
          <a:xfrm>
            <a:off x="1174750" y="382387"/>
            <a:ext cx="23256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rPr>
              <a:t>결론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rPr>
              <a:t>맺음말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rPr>
              <a:t>소감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34FA7693-FAA1-F5BA-B38D-AB56C274FE54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9B99B946-A204-5CA9-8953-B5731D300068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D1030A-2D6B-96DF-1C19-B3306C6DADBA}"/>
              </a:ext>
            </a:extLst>
          </p:cNvPr>
          <p:cNvSpPr txBox="1"/>
          <p:nvPr/>
        </p:nvSpPr>
        <p:spPr>
          <a:xfrm>
            <a:off x="570850" y="382387"/>
            <a:ext cx="4122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A306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A07E58-D645-78E7-B70A-65DA7AE82581}"/>
              </a:ext>
            </a:extLst>
          </p:cNvPr>
          <p:cNvSpPr txBox="1"/>
          <p:nvPr/>
        </p:nvSpPr>
        <p:spPr>
          <a:xfrm rot="21568247">
            <a:off x="8275518" y="3813952"/>
            <a:ext cx="349455" cy="2257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id-ID" sz="1467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AE259C-8CC1-680C-8710-BF3DA0435C0D}"/>
              </a:ext>
            </a:extLst>
          </p:cNvPr>
          <p:cNvSpPr txBox="1"/>
          <p:nvPr/>
        </p:nvSpPr>
        <p:spPr>
          <a:xfrm rot="21568247">
            <a:off x="7261055" y="3570442"/>
            <a:ext cx="823944" cy="2257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teamwork</a:t>
            </a:r>
            <a:endParaRPr lang="id-ID" sz="1467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40AA5-A70B-793C-AE73-57CFB13EDF1F}"/>
              </a:ext>
            </a:extLst>
          </p:cNvPr>
          <p:cNvSpPr txBox="1"/>
          <p:nvPr/>
        </p:nvSpPr>
        <p:spPr>
          <a:xfrm rot="16168247">
            <a:off x="8303649" y="4290915"/>
            <a:ext cx="7998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activities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9D0AE3-4766-6395-D99A-E40BBFFECA67}"/>
              </a:ext>
            </a:extLst>
          </p:cNvPr>
          <p:cNvSpPr txBox="1"/>
          <p:nvPr/>
        </p:nvSpPr>
        <p:spPr>
          <a:xfrm rot="21568247">
            <a:off x="8216767" y="2427842"/>
            <a:ext cx="686085" cy="2257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</a:rPr>
              <a:t>strategy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70D014-4BAA-817C-6B8A-7D39D74D9EDB}"/>
              </a:ext>
            </a:extLst>
          </p:cNvPr>
          <p:cNvSpPr txBox="1"/>
          <p:nvPr/>
        </p:nvSpPr>
        <p:spPr>
          <a:xfrm rot="21568247">
            <a:off x="8090267" y="2106513"/>
            <a:ext cx="442429" cy="2257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ideas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DF3EAA-2D0D-8FA2-EC17-EAAEFB181CEC}"/>
              </a:ext>
            </a:extLst>
          </p:cNvPr>
          <p:cNvSpPr txBox="1"/>
          <p:nvPr/>
        </p:nvSpPr>
        <p:spPr>
          <a:xfrm rot="5400000">
            <a:off x="7277343" y="1948998"/>
            <a:ext cx="1059585" cy="2257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performance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83CA2E-C422-934B-0ED8-CCD8FABD6B80}"/>
              </a:ext>
            </a:extLst>
          </p:cNvPr>
          <p:cNvSpPr txBox="1"/>
          <p:nvPr/>
        </p:nvSpPr>
        <p:spPr>
          <a:xfrm rot="21568247">
            <a:off x="8820019" y="2047043"/>
            <a:ext cx="12378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</a:rPr>
              <a:t>marketing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4F0D56-BCBC-C8F1-B5F9-881E11CEE1AA}"/>
              </a:ext>
            </a:extLst>
          </p:cNvPr>
          <p:cNvSpPr txBox="1"/>
          <p:nvPr/>
        </p:nvSpPr>
        <p:spPr>
          <a:xfrm rot="21568247">
            <a:off x="9119257" y="2617106"/>
            <a:ext cx="562655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goals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0EAD8A-7453-9616-0D53-9598B57612EC}"/>
              </a:ext>
            </a:extLst>
          </p:cNvPr>
          <p:cNvSpPr txBox="1"/>
          <p:nvPr/>
        </p:nvSpPr>
        <p:spPr>
          <a:xfrm rot="21568247">
            <a:off x="9185511" y="4070885"/>
            <a:ext cx="349455" cy="2257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32B3B9-FDC6-ACD7-47D7-D4BC8D1B6EAF}"/>
              </a:ext>
            </a:extLst>
          </p:cNvPr>
          <p:cNvSpPr txBox="1"/>
          <p:nvPr/>
        </p:nvSpPr>
        <p:spPr>
          <a:xfrm rot="21568247">
            <a:off x="8780280" y="3500908"/>
            <a:ext cx="147957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success</a:t>
            </a:r>
            <a:endParaRPr lang="id-ID" sz="3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74F99F-7F7D-4716-9FEC-02F90F752ECE}"/>
              </a:ext>
            </a:extLst>
          </p:cNvPr>
          <p:cNvSpPr txBox="1"/>
          <p:nvPr/>
        </p:nvSpPr>
        <p:spPr>
          <a:xfrm rot="21568247">
            <a:off x="6645667" y="4077847"/>
            <a:ext cx="1394613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opportunities</a:t>
            </a:r>
            <a:endParaRPr lang="id-ID" sz="1867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5E2021-3718-BBB1-DE23-80204FA9385C}"/>
              </a:ext>
            </a:extLst>
          </p:cNvPr>
          <p:cNvSpPr txBox="1"/>
          <p:nvPr/>
        </p:nvSpPr>
        <p:spPr>
          <a:xfrm rot="21568247">
            <a:off x="6643725" y="2585274"/>
            <a:ext cx="7870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marketing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0DCA503F-6AF6-C5B6-D733-E78066754574}"/>
              </a:ext>
            </a:extLst>
          </p:cNvPr>
          <p:cNvSpPr/>
          <p:nvPr/>
        </p:nvSpPr>
        <p:spPr>
          <a:xfrm>
            <a:off x="8756244" y="1674492"/>
            <a:ext cx="444032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id-ID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en-ID" sz="2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5" name="Group 78">
            <a:extLst>
              <a:ext uri="{FF2B5EF4-FFF2-40B4-BE49-F238E27FC236}">
                <a16:creationId xmlns:a16="http://schemas.microsoft.com/office/drawing/2014/main" id="{4A84D4C3-38BB-9508-7542-C114B0B9064A}"/>
              </a:ext>
            </a:extLst>
          </p:cNvPr>
          <p:cNvGrpSpPr/>
          <p:nvPr/>
        </p:nvGrpSpPr>
        <p:grpSpPr>
          <a:xfrm flipH="1">
            <a:off x="6642746" y="1532089"/>
            <a:ext cx="4774738" cy="4776636"/>
            <a:chOff x="145570" y="1600129"/>
            <a:chExt cx="3581054" cy="3582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7" name="Oval 79">
              <a:extLst>
                <a:ext uri="{FF2B5EF4-FFF2-40B4-BE49-F238E27FC236}">
                  <a16:creationId xmlns:a16="http://schemas.microsoft.com/office/drawing/2014/main" id="{5A6383D3-3C15-D676-1AD9-56D9B0785EC7}"/>
                </a:ext>
              </a:extLst>
            </p:cNvPr>
            <p:cNvSpPr/>
            <p:nvPr/>
          </p:nvSpPr>
          <p:spPr>
            <a:xfrm>
              <a:off x="1479167" y="1833912"/>
              <a:ext cx="2090564" cy="2090564"/>
            </a:xfrm>
            <a:prstGeom prst="ellipse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grpSp>
          <p:nvGrpSpPr>
            <p:cNvPr id="48" name="Group 80">
              <a:extLst>
                <a:ext uri="{FF2B5EF4-FFF2-40B4-BE49-F238E27FC236}">
                  <a16:creationId xmlns:a16="http://schemas.microsoft.com/office/drawing/2014/main" id="{44F9DCF7-557B-D802-B22D-0BCB3C25C328}"/>
                </a:ext>
              </a:extLst>
            </p:cNvPr>
            <p:cNvGrpSpPr/>
            <p:nvPr/>
          </p:nvGrpSpPr>
          <p:grpSpPr>
            <a:xfrm rot="174831" flipH="1">
              <a:off x="145570" y="1600129"/>
              <a:ext cx="3581054" cy="3582477"/>
              <a:chOff x="5526086" y="1274763"/>
              <a:chExt cx="3990976" cy="3992563"/>
            </a:xfrm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436B0991-0FA4-34D5-397C-9D9F76BC2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235" y="5018088"/>
                <a:ext cx="196850" cy="196850"/>
              </a:xfrm>
              <a:custGeom>
                <a:avLst/>
                <a:gdLst>
                  <a:gd name="T0" fmla="*/ 14 w 76"/>
                  <a:gd name="T1" fmla="*/ 62 h 76"/>
                  <a:gd name="T2" fmla="*/ 63 w 76"/>
                  <a:gd name="T3" fmla="*/ 62 h 76"/>
                  <a:gd name="T4" fmla="*/ 63 w 76"/>
                  <a:gd name="T5" fmla="*/ 13 h 76"/>
                  <a:gd name="T6" fmla="*/ 14 w 76"/>
                  <a:gd name="T7" fmla="*/ 13 h 76"/>
                  <a:gd name="T8" fmla="*/ 14 w 76"/>
                  <a:gd name="T9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76">
                    <a:moveTo>
                      <a:pt x="14" y="62"/>
                    </a:moveTo>
                    <a:cubicBezTo>
                      <a:pt x="27" y="76"/>
                      <a:pt x="49" y="76"/>
                      <a:pt x="63" y="62"/>
                    </a:cubicBezTo>
                    <a:cubicBezTo>
                      <a:pt x="76" y="49"/>
                      <a:pt x="76" y="27"/>
                      <a:pt x="63" y="13"/>
                    </a:cubicBezTo>
                    <a:cubicBezTo>
                      <a:pt x="49" y="0"/>
                      <a:pt x="27" y="0"/>
                      <a:pt x="14" y="13"/>
                    </a:cubicBezTo>
                    <a:cubicBezTo>
                      <a:pt x="0" y="27"/>
                      <a:pt x="0" y="49"/>
                      <a:pt x="14" y="62"/>
                    </a:cubicBezTo>
                  </a:path>
                </a:pathLst>
              </a:custGeom>
              <a:solidFill>
                <a:srgbClr val="4663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821CC3FA-17E0-3F80-7959-033368F9A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2" y="3397251"/>
                <a:ext cx="512763" cy="514350"/>
              </a:xfrm>
              <a:custGeom>
                <a:avLst/>
                <a:gdLst>
                  <a:gd name="T0" fmla="*/ 186 w 323"/>
                  <a:gd name="T1" fmla="*/ 324 h 324"/>
                  <a:gd name="T2" fmla="*/ 323 w 323"/>
                  <a:gd name="T3" fmla="*/ 188 h 324"/>
                  <a:gd name="T4" fmla="*/ 135 w 323"/>
                  <a:gd name="T5" fmla="*/ 0 h 324"/>
                  <a:gd name="T6" fmla="*/ 0 w 323"/>
                  <a:gd name="T7" fmla="*/ 137 h 324"/>
                  <a:gd name="T8" fmla="*/ 186 w 323"/>
                  <a:gd name="T9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324">
                    <a:moveTo>
                      <a:pt x="186" y="324"/>
                    </a:moveTo>
                    <a:lnTo>
                      <a:pt x="323" y="188"/>
                    </a:lnTo>
                    <a:lnTo>
                      <a:pt x="135" y="0"/>
                    </a:lnTo>
                    <a:lnTo>
                      <a:pt x="0" y="137"/>
                    </a:lnTo>
                    <a:lnTo>
                      <a:pt x="186" y="32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FDC86FA3-F885-4FC0-4CBC-56DFA2488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2" y="3397251"/>
                <a:ext cx="512763" cy="514350"/>
              </a:xfrm>
              <a:custGeom>
                <a:avLst/>
                <a:gdLst>
                  <a:gd name="T0" fmla="*/ 186 w 323"/>
                  <a:gd name="T1" fmla="*/ 324 h 324"/>
                  <a:gd name="T2" fmla="*/ 323 w 323"/>
                  <a:gd name="T3" fmla="*/ 188 h 324"/>
                  <a:gd name="T4" fmla="*/ 135 w 323"/>
                  <a:gd name="T5" fmla="*/ 0 h 324"/>
                  <a:gd name="T6" fmla="*/ 0 w 323"/>
                  <a:gd name="T7" fmla="*/ 137 h 324"/>
                  <a:gd name="T8" fmla="*/ 186 w 323"/>
                  <a:gd name="T9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324">
                    <a:moveTo>
                      <a:pt x="186" y="324"/>
                    </a:moveTo>
                    <a:lnTo>
                      <a:pt x="323" y="188"/>
                    </a:lnTo>
                    <a:lnTo>
                      <a:pt x="135" y="0"/>
                    </a:lnTo>
                    <a:lnTo>
                      <a:pt x="0" y="137"/>
                    </a:lnTo>
                    <a:lnTo>
                      <a:pt x="186" y="3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038BADA4-A38C-5B37-25C0-03B13FFDC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6086" y="1274763"/>
                <a:ext cx="2776538" cy="2776538"/>
              </a:xfrm>
              <a:custGeom>
                <a:avLst/>
                <a:gdLst>
                  <a:gd name="T0" fmla="*/ 190 w 1069"/>
                  <a:gd name="T1" fmla="*/ 879 h 1069"/>
                  <a:gd name="T2" fmla="*/ 878 w 1069"/>
                  <a:gd name="T3" fmla="*/ 879 h 1069"/>
                  <a:gd name="T4" fmla="*/ 878 w 1069"/>
                  <a:gd name="T5" fmla="*/ 190 h 1069"/>
                  <a:gd name="T6" fmla="*/ 190 w 1069"/>
                  <a:gd name="T7" fmla="*/ 190 h 1069"/>
                  <a:gd name="T8" fmla="*/ 190 w 1069"/>
                  <a:gd name="T9" fmla="*/ 879 h 1069"/>
                  <a:gd name="T10" fmla="*/ 235 w 1069"/>
                  <a:gd name="T11" fmla="*/ 833 h 1069"/>
                  <a:gd name="T12" fmla="*/ 235 w 1069"/>
                  <a:gd name="T13" fmla="*/ 236 h 1069"/>
                  <a:gd name="T14" fmla="*/ 833 w 1069"/>
                  <a:gd name="T15" fmla="*/ 236 h 1069"/>
                  <a:gd name="T16" fmla="*/ 833 w 1069"/>
                  <a:gd name="T17" fmla="*/ 833 h 1069"/>
                  <a:gd name="T18" fmla="*/ 235 w 1069"/>
                  <a:gd name="T19" fmla="*/ 833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9" h="1069">
                    <a:moveTo>
                      <a:pt x="190" y="879"/>
                    </a:moveTo>
                    <a:cubicBezTo>
                      <a:pt x="380" y="1069"/>
                      <a:pt x="688" y="1069"/>
                      <a:pt x="878" y="879"/>
                    </a:cubicBezTo>
                    <a:cubicBezTo>
                      <a:pt x="1069" y="689"/>
                      <a:pt x="1069" y="380"/>
                      <a:pt x="878" y="190"/>
                    </a:cubicBezTo>
                    <a:cubicBezTo>
                      <a:pt x="688" y="0"/>
                      <a:pt x="380" y="0"/>
                      <a:pt x="190" y="190"/>
                    </a:cubicBezTo>
                    <a:cubicBezTo>
                      <a:pt x="0" y="380"/>
                      <a:pt x="0" y="689"/>
                      <a:pt x="190" y="879"/>
                    </a:cubicBezTo>
                    <a:moveTo>
                      <a:pt x="235" y="833"/>
                    </a:moveTo>
                    <a:cubicBezTo>
                      <a:pt x="70" y="668"/>
                      <a:pt x="70" y="401"/>
                      <a:pt x="235" y="236"/>
                    </a:cubicBezTo>
                    <a:cubicBezTo>
                      <a:pt x="400" y="71"/>
                      <a:pt x="668" y="71"/>
                      <a:pt x="833" y="236"/>
                    </a:cubicBezTo>
                    <a:cubicBezTo>
                      <a:pt x="998" y="401"/>
                      <a:pt x="998" y="668"/>
                      <a:pt x="833" y="833"/>
                    </a:cubicBezTo>
                    <a:cubicBezTo>
                      <a:pt x="668" y="998"/>
                      <a:pt x="400" y="998"/>
                      <a:pt x="235" y="83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 dirty="0"/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7FBE4B30-B434-33E1-E900-E7CE3DDCF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273" y="1565277"/>
                <a:ext cx="1552575" cy="319088"/>
              </a:xfrm>
              <a:custGeom>
                <a:avLst/>
                <a:gdLst>
                  <a:gd name="T0" fmla="*/ 299 w 598"/>
                  <a:gd name="T1" fmla="*/ 0 h 123"/>
                  <a:gd name="T2" fmla="*/ 0 w 598"/>
                  <a:gd name="T3" fmla="*/ 123 h 123"/>
                  <a:gd name="T4" fmla="*/ 299 w 598"/>
                  <a:gd name="T5" fmla="*/ 0 h 123"/>
                  <a:gd name="T6" fmla="*/ 598 w 598"/>
                  <a:gd name="T7" fmla="*/ 123 h 123"/>
                  <a:gd name="T8" fmla="*/ 299 w 598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8" h="123">
                    <a:moveTo>
                      <a:pt x="299" y="0"/>
                    </a:moveTo>
                    <a:cubicBezTo>
                      <a:pt x="191" y="0"/>
                      <a:pt x="83" y="41"/>
                      <a:pt x="0" y="123"/>
                    </a:cubicBezTo>
                    <a:cubicBezTo>
                      <a:pt x="83" y="41"/>
                      <a:pt x="191" y="0"/>
                      <a:pt x="299" y="0"/>
                    </a:cubicBezTo>
                    <a:cubicBezTo>
                      <a:pt x="407" y="0"/>
                      <a:pt x="515" y="41"/>
                      <a:pt x="598" y="123"/>
                    </a:cubicBezTo>
                    <a:cubicBezTo>
                      <a:pt x="515" y="41"/>
                      <a:pt x="407" y="0"/>
                      <a:pt x="299" y="0"/>
                    </a:cubicBezTo>
                  </a:path>
                </a:pathLst>
              </a:custGeom>
              <a:solidFill>
                <a:srgbClr val="6078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54" name="Freeform 12">
                <a:extLst>
                  <a:ext uri="{FF2B5EF4-FFF2-40B4-BE49-F238E27FC236}">
                    <a16:creationId xmlns:a16="http://schemas.microsoft.com/office/drawing/2014/main" id="{F7842CA4-6CE4-C629-ACCF-CCF33AAD3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273" y="1565276"/>
                <a:ext cx="1552575" cy="322264"/>
              </a:xfrm>
              <a:custGeom>
                <a:avLst/>
                <a:gdLst>
                  <a:gd name="T0" fmla="*/ 299 w 598"/>
                  <a:gd name="T1" fmla="*/ 0 h 124"/>
                  <a:gd name="T2" fmla="*/ 0 w 598"/>
                  <a:gd name="T3" fmla="*/ 123 h 124"/>
                  <a:gd name="T4" fmla="*/ 0 w 598"/>
                  <a:gd name="T5" fmla="*/ 124 h 124"/>
                  <a:gd name="T6" fmla="*/ 0 w 598"/>
                  <a:gd name="T7" fmla="*/ 124 h 124"/>
                  <a:gd name="T8" fmla="*/ 299 w 598"/>
                  <a:gd name="T9" fmla="*/ 0 h 124"/>
                  <a:gd name="T10" fmla="*/ 598 w 598"/>
                  <a:gd name="T11" fmla="*/ 124 h 124"/>
                  <a:gd name="T12" fmla="*/ 598 w 598"/>
                  <a:gd name="T13" fmla="*/ 124 h 124"/>
                  <a:gd name="T14" fmla="*/ 598 w 598"/>
                  <a:gd name="T15" fmla="*/ 123 h 124"/>
                  <a:gd name="T16" fmla="*/ 299 w 598"/>
                  <a:gd name="T1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8" h="124">
                    <a:moveTo>
                      <a:pt x="299" y="0"/>
                    </a:moveTo>
                    <a:cubicBezTo>
                      <a:pt x="191" y="0"/>
                      <a:pt x="83" y="41"/>
                      <a:pt x="0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83" y="41"/>
                      <a:pt x="191" y="0"/>
                      <a:pt x="299" y="0"/>
                    </a:cubicBezTo>
                    <a:cubicBezTo>
                      <a:pt x="407" y="0"/>
                      <a:pt x="515" y="41"/>
                      <a:pt x="598" y="124"/>
                    </a:cubicBezTo>
                    <a:cubicBezTo>
                      <a:pt x="598" y="124"/>
                      <a:pt x="598" y="124"/>
                      <a:pt x="598" y="124"/>
                    </a:cubicBezTo>
                    <a:cubicBezTo>
                      <a:pt x="598" y="124"/>
                      <a:pt x="598" y="124"/>
                      <a:pt x="598" y="123"/>
                    </a:cubicBezTo>
                    <a:cubicBezTo>
                      <a:pt x="515" y="41"/>
                      <a:pt x="407" y="0"/>
                      <a:pt x="299" y="0"/>
                    </a:cubicBezTo>
                  </a:path>
                </a:pathLst>
              </a:custGeom>
              <a:solidFill>
                <a:srgbClr val="7D9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55" name="Freeform 13">
                <a:extLst>
                  <a:ext uri="{FF2B5EF4-FFF2-40B4-BE49-F238E27FC236}">
                    <a16:creationId xmlns:a16="http://schemas.microsoft.com/office/drawing/2014/main" id="{04F472D5-5489-8849-7134-ED13550F3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548" y="3578226"/>
                <a:ext cx="542925" cy="542925"/>
              </a:xfrm>
              <a:custGeom>
                <a:avLst/>
                <a:gdLst>
                  <a:gd name="T0" fmla="*/ 41 w 209"/>
                  <a:gd name="T1" fmla="*/ 205 h 209"/>
                  <a:gd name="T2" fmla="*/ 204 w 209"/>
                  <a:gd name="T3" fmla="*/ 42 h 209"/>
                  <a:gd name="T4" fmla="*/ 204 w 209"/>
                  <a:gd name="T5" fmla="*/ 25 h 209"/>
                  <a:gd name="T6" fmla="*/ 184 w 209"/>
                  <a:gd name="T7" fmla="*/ 5 h 209"/>
                  <a:gd name="T8" fmla="*/ 167 w 209"/>
                  <a:gd name="T9" fmla="*/ 5 h 209"/>
                  <a:gd name="T10" fmla="*/ 4 w 209"/>
                  <a:gd name="T11" fmla="*/ 168 h 209"/>
                  <a:gd name="T12" fmla="*/ 4 w 209"/>
                  <a:gd name="T13" fmla="*/ 185 h 209"/>
                  <a:gd name="T14" fmla="*/ 24 w 209"/>
                  <a:gd name="T15" fmla="*/ 205 h 209"/>
                  <a:gd name="T16" fmla="*/ 41 w 209"/>
                  <a:gd name="T17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9" h="209">
                    <a:moveTo>
                      <a:pt x="41" y="205"/>
                    </a:moveTo>
                    <a:cubicBezTo>
                      <a:pt x="204" y="42"/>
                      <a:pt x="204" y="42"/>
                      <a:pt x="204" y="42"/>
                    </a:cubicBezTo>
                    <a:cubicBezTo>
                      <a:pt x="209" y="37"/>
                      <a:pt x="209" y="29"/>
                      <a:pt x="204" y="2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0" y="0"/>
                      <a:pt x="172" y="0"/>
                      <a:pt x="167" y="5"/>
                    </a:cubicBezTo>
                    <a:cubicBezTo>
                      <a:pt x="4" y="168"/>
                      <a:pt x="4" y="168"/>
                      <a:pt x="4" y="168"/>
                    </a:cubicBezTo>
                    <a:cubicBezTo>
                      <a:pt x="0" y="173"/>
                      <a:pt x="0" y="180"/>
                      <a:pt x="4" y="185"/>
                    </a:cubicBezTo>
                    <a:cubicBezTo>
                      <a:pt x="24" y="205"/>
                      <a:pt x="24" y="205"/>
                      <a:pt x="24" y="205"/>
                    </a:cubicBezTo>
                    <a:cubicBezTo>
                      <a:pt x="29" y="209"/>
                      <a:pt x="37" y="209"/>
                      <a:pt x="41" y="20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56" name="Freeform 14">
                <a:extLst>
                  <a:ext uri="{FF2B5EF4-FFF2-40B4-BE49-F238E27FC236}">
                    <a16:creationId xmlns:a16="http://schemas.microsoft.com/office/drawing/2014/main" id="{3CCEDAFF-659B-56DA-9AED-8B0AD86E6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0362" y="3732212"/>
                <a:ext cx="1536700" cy="1535114"/>
              </a:xfrm>
              <a:custGeom>
                <a:avLst/>
                <a:gdLst>
                  <a:gd name="T0" fmla="*/ 483 w 592"/>
                  <a:gd name="T1" fmla="*/ 583 h 591"/>
                  <a:gd name="T2" fmla="*/ 584 w 592"/>
                  <a:gd name="T3" fmla="*/ 482 h 591"/>
                  <a:gd name="T4" fmla="*/ 584 w 592"/>
                  <a:gd name="T5" fmla="*/ 454 h 591"/>
                  <a:gd name="T6" fmla="*/ 129 w 592"/>
                  <a:gd name="T7" fmla="*/ 0 h 591"/>
                  <a:gd name="T8" fmla="*/ 0 w 592"/>
                  <a:gd name="T9" fmla="*/ 129 h 591"/>
                  <a:gd name="T10" fmla="*/ 455 w 592"/>
                  <a:gd name="T11" fmla="*/ 583 h 591"/>
                  <a:gd name="T12" fmla="*/ 483 w 592"/>
                  <a:gd name="T13" fmla="*/ 583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91">
                    <a:moveTo>
                      <a:pt x="483" y="583"/>
                    </a:moveTo>
                    <a:cubicBezTo>
                      <a:pt x="584" y="482"/>
                      <a:pt x="584" y="482"/>
                      <a:pt x="584" y="482"/>
                    </a:cubicBezTo>
                    <a:cubicBezTo>
                      <a:pt x="592" y="474"/>
                      <a:pt x="592" y="462"/>
                      <a:pt x="584" y="45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62" y="591"/>
                      <a:pt x="475" y="591"/>
                      <a:pt x="483" y="58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 dirty="0"/>
              </a:p>
            </p:txBody>
          </p:sp>
          <p:sp>
            <p:nvSpPr>
              <p:cNvPr id="57" name="Freeform 15">
                <a:extLst>
                  <a:ext uri="{FF2B5EF4-FFF2-40B4-BE49-F238E27FC236}">
                    <a16:creationId xmlns:a16="http://schemas.microsoft.com/office/drawing/2014/main" id="{44A3208F-5F3F-B9FA-B5B0-3DFE88F1E2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9799" y="3557588"/>
                <a:ext cx="2033588" cy="455613"/>
              </a:xfrm>
              <a:custGeom>
                <a:avLst/>
                <a:gdLst>
                  <a:gd name="T0" fmla="*/ 783 w 783"/>
                  <a:gd name="T1" fmla="*/ 94 h 175"/>
                  <a:gd name="T2" fmla="*/ 741 w 783"/>
                  <a:gd name="T3" fmla="*/ 136 h 175"/>
                  <a:gd name="T4" fmla="*/ 703 w 783"/>
                  <a:gd name="T5" fmla="*/ 175 h 175"/>
                  <a:gd name="T6" fmla="*/ 703 w 783"/>
                  <a:gd name="T7" fmla="*/ 175 h 175"/>
                  <a:gd name="T8" fmla="*/ 783 w 783"/>
                  <a:gd name="T9" fmla="*/ 94 h 175"/>
                  <a:gd name="T10" fmla="*/ 783 w 783"/>
                  <a:gd name="T11" fmla="*/ 94 h 175"/>
                  <a:gd name="T12" fmla="*/ 5 w 783"/>
                  <a:gd name="T13" fmla="*/ 5 h 175"/>
                  <a:gd name="T14" fmla="*/ 148 w 783"/>
                  <a:gd name="T15" fmla="*/ 101 h 175"/>
                  <a:gd name="T16" fmla="*/ 5 w 783"/>
                  <a:gd name="T17" fmla="*/ 5 h 175"/>
                  <a:gd name="T18" fmla="*/ 0 w 783"/>
                  <a:gd name="T19" fmla="*/ 0 h 175"/>
                  <a:gd name="T20" fmla="*/ 0 w 783"/>
                  <a:gd name="T21" fmla="*/ 0 h 175"/>
                  <a:gd name="T22" fmla="*/ 0 w 783"/>
                  <a:gd name="T2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175">
                    <a:moveTo>
                      <a:pt x="783" y="94"/>
                    </a:moveTo>
                    <a:cubicBezTo>
                      <a:pt x="741" y="136"/>
                      <a:pt x="741" y="136"/>
                      <a:pt x="741" y="136"/>
                    </a:cubicBezTo>
                    <a:cubicBezTo>
                      <a:pt x="703" y="175"/>
                      <a:pt x="703" y="175"/>
                      <a:pt x="703" y="175"/>
                    </a:cubicBezTo>
                    <a:cubicBezTo>
                      <a:pt x="703" y="175"/>
                      <a:pt x="703" y="175"/>
                      <a:pt x="703" y="175"/>
                    </a:cubicBezTo>
                    <a:cubicBezTo>
                      <a:pt x="783" y="94"/>
                      <a:pt x="783" y="94"/>
                      <a:pt x="783" y="94"/>
                    </a:cubicBezTo>
                    <a:cubicBezTo>
                      <a:pt x="783" y="94"/>
                      <a:pt x="783" y="94"/>
                      <a:pt x="783" y="94"/>
                    </a:cubicBezTo>
                    <a:moveTo>
                      <a:pt x="5" y="5"/>
                    </a:moveTo>
                    <a:cubicBezTo>
                      <a:pt x="48" y="47"/>
                      <a:pt x="96" y="79"/>
                      <a:pt x="148" y="101"/>
                    </a:cubicBezTo>
                    <a:cubicBezTo>
                      <a:pt x="96" y="79"/>
                      <a:pt x="48" y="47"/>
                      <a:pt x="5" y="5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58" name="Freeform 16">
                <a:extLst>
                  <a:ext uri="{FF2B5EF4-FFF2-40B4-BE49-F238E27FC236}">
                    <a16:creationId xmlns:a16="http://schemas.microsoft.com/office/drawing/2014/main" id="{1FD1B9E3-13D5-6297-DC45-BB087F410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1438" y="3557589"/>
                <a:ext cx="361950" cy="354013"/>
              </a:xfrm>
              <a:custGeom>
                <a:avLst/>
                <a:gdLst>
                  <a:gd name="T0" fmla="*/ 44 w 139"/>
                  <a:gd name="T1" fmla="*/ 0 h 136"/>
                  <a:gd name="T2" fmla="*/ 44 w 139"/>
                  <a:gd name="T3" fmla="*/ 0 h 136"/>
                  <a:gd name="T4" fmla="*/ 0 w 139"/>
                  <a:gd name="T5" fmla="*/ 39 h 136"/>
                  <a:gd name="T6" fmla="*/ 97 w 139"/>
                  <a:gd name="T7" fmla="*/ 136 h 136"/>
                  <a:gd name="T8" fmla="*/ 139 w 139"/>
                  <a:gd name="T9" fmla="*/ 94 h 136"/>
                  <a:gd name="T10" fmla="*/ 44 w 139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13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0" y="14"/>
                      <a:pt x="15" y="27"/>
                      <a:pt x="0" y="39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CD863793-1EC0-BD73-A80B-9965A78C0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8324" y="1768477"/>
                <a:ext cx="2157413" cy="2159001"/>
              </a:xfrm>
              <a:custGeom>
                <a:avLst/>
                <a:gdLst>
                  <a:gd name="T0" fmla="*/ 143 w 831"/>
                  <a:gd name="T1" fmla="*/ 0 h 831"/>
                  <a:gd name="T2" fmla="*/ 143 w 831"/>
                  <a:gd name="T3" fmla="*/ 0 h 831"/>
                  <a:gd name="T4" fmla="*/ 0 w 831"/>
                  <a:gd name="T5" fmla="*/ 345 h 831"/>
                  <a:gd name="T6" fmla="*/ 143 w 831"/>
                  <a:gd name="T7" fmla="*/ 689 h 831"/>
                  <a:gd name="T8" fmla="*/ 143 w 831"/>
                  <a:gd name="T9" fmla="*/ 689 h 831"/>
                  <a:gd name="T10" fmla="*/ 143 w 831"/>
                  <a:gd name="T11" fmla="*/ 689 h 831"/>
                  <a:gd name="T12" fmla="*/ 148 w 831"/>
                  <a:gd name="T13" fmla="*/ 694 h 831"/>
                  <a:gd name="T14" fmla="*/ 291 w 831"/>
                  <a:gd name="T15" fmla="*/ 790 h 831"/>
                  <a:gd name="T16" fmla="*/ 487 w 831"/>
                  <a:gd name="T17" fmla="*/ 831 h 831"/>
                  <a:gd name="T18" fmla="*/ 787 w 831"/>
                  <a:gd name="T19" fmla="*/ 728 h 831"/>
                  <a:gd name="T20" fmla="*/ 787 w 831"/>
                  <a:gd name="T21" fmla="*/ 728 h 831"/>
                  <a:gd name="T22" fmla="*/ 831 w 831"/>
                  <a:gd name="T23" fmla="*/ 689 h 831"/>
                  <a:gd name="T24" fmla="*/ 831 w 831"/>
                  <a:gd name="T25" fmla="*/ 689 h 831"/>
                  <a:gd name="T26" fmla="*/ 786 w 831"/>
                  <a:gd name="T27" fmla="*/ 643 h 831"/>
                  <a:gd name="T28" fmla="*/ 786 w 831"/>
                  <a:gd name="T29" fmla="*/ 643 h 831"/>
                  <a:gd name="T30" fmla="*/ 487 w 831"/>
                  <a:gd name="T31" fmla="*/ 767 h 831"/>
                  <a:gd name="T32" fmla="*/ 188 w 831"/>
                  <a:gd name="T33" fmla="*/ 643 h 831"/>
                  <a:gd name="T34" fmla="*/ 64 w 831"/>
                  <a:gd name="T35" fmla="*/ 345 h 831"/>
                  <a:gd name="T36" fmla="*/ 188 w 831"/>
                  <a:gd name="T37" fmla="*/ 46 h 831"/>
                  <a:gd name="T38" fmla="*/ 143 w 831"/>
                  <a:gd name="T39" fmla="*/ 0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831">
                    <a:moveTo>
                      <a:pt x="143" y="0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48" y="95"/>
                      <a:pt x="0" y="220"/>
                      <a:pt x="0" y="345"/>
                    </a:cubicBezTo>
                    <a:cubicBezTo>
                      <a:pt x="0" y="469"/>
                      <a:pt x="48" y="594"/>
                      <a:pt x="143" y="689"/>
                    </a:cubicBezTo>
                    <a:cubicBezTo>
                      <a:pt x="143" y="689"/>
                      <a:pt x="143" y="689"/>
                      <a:pt x="143" y="689"/>
                    </a:cubicBezTo>
                    <a:cubicBezTo>
                      <a:pt x="143" y="689"/>
                      <a:pt x="143" y="689"/>
                      <a:pt x="143" y="689"/>
                    </a:cubicBezTo>
                    <a:cubicBezTo>
                      <a:pt x="145" y="691"/>
                      <a:pt x="147" y="693"/>
                      <a:pt x="148" y="694"/>
                    </a:cubicBezTo>
                    <a:cubicBezTo>
                      <a:pt x="191" y="736"/>
                      <a:pt x="239" y="768"/>
                      <a:pt x="291" y="790"/>
                    </a:cubicBezTo>
                    <a:cubicBezTo>
                      <a:pt x="353" y="818"/>
                      <a:pt x="420" y="831"/>
                      <a:pt x="487" y="831"/>
                    </a:cubicBezTo>
                    <a:cubicBezTo>
                      <a:pt x="593" y="831"/>
                      <a:pt x="699" y="797"/>
                      <a:pt x="787" y="728"/>
                    </a:cubicBezTo>
                    <a:cubicBezTo>
                      <a:pt x="787" y="728"/>
                      <a:pt x="787" y="728"/>
                      <a:pt x="787" y="728"/>
                    </a:cubicBezTo>
                    <a:cubicBezTo>
                      <a:pt x="802" y="716"/>
                      <a:pt x="817" y="703"/>
                      <a:pt x="831" y="689"/>
                    </a:cubicBezTo>
                    <a:cubicBezTo>
                      <a:pt x="831" y="689"/>
                      <a:pt x="831" y="689"/>
                      <a:pt x="831" y="689"/>
                    </a:cubicBezTo>
                    <a:cubicBezTo>
                      <a:pt x="786" y="643"/>
                      <a:pt x="786" y="643"/>
                      <a:pt x="786" y="643"/>
                    </a:cubicBezTo>
                    <a:cubicBezTo>
                      <a:pt x="786" y="643"/>
                      <a:pt x="786" y="643"/>
                      <a:pt x="786" y="643"/>
                    </a:cubicBezTo>
                    <a:cubicBezTo>
                      <a:pt x="703" y="726"/>
                      <a:pt x="595" y="767"/>
                      <a:pt x="487" y="767"/>
                    </a:cubicBezTo>
                    <a:cubicBezTo>
                      <a:pt x="379" y="767"/>
                      <a:pt x="271" y="726"/>
                      <a:pt x="188" y="643"/>
                    </a:cubicBezTo>
                    <a:cubicBezTo>
                      <a:pt x="106" y="561"/>
                      <a:pt x="64" y="453"/>
                      <a:pt x="64" y="345"/>
                    </a:cubicBezTo>
                    <a:cubicBezTo>
                      <a:pt x="64" y="236"/>
                      <a:pt x="106" y="128"/>
                      <a:pt x="188" y="46"/>
                    </a:cubicBezTo>
                    <a:cubicBezTo>
                      <a:pt x="143" y="0"/>
                      <a:pt x="143" y="0"/>
                      <a:pt x="143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BA80FE15-BD68-D435-588F-56D4B46FD3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0361" y="4067177"/>
                <a:ext cx="1331913" cy="1174751"/>
              </a:xfrm>
              <a:custGeom>
                <a:avLst/>
                <a:gdLst>
                  <a:gd name="T0" fmla="*/ 513 w 513"/>
                  <a:gd name="T1" fmla="*/ 432 h 452"/>
                  <a:gd name="T2" fmla="*/ 513 w 513"/>
                  <a:gd name="T3" fmla="*/ 432 h 452"/>
                  <a:gd name="T4" fmla="*/ 513 w 513"/>
                  <a:gd name="T5" fmla="*/ 432 h 452"/>
                  <a:gd name="T6" fmla="*/ 513 w 513"/>
                  <a:gd name="T7" fmla="*/ 432 h 452"/>
                  <a:gd name="T8" fmla="*/ 513 w 513"/>
                  <a:gd name="T9" fmla="*/ 432 h 452"/>
                  <a:gd name="T10" fmla="*/ 513 w 513"/>
                  <a:gd name="T11" fmla="*/ 432 h 452"/>
                  <a:gd name="T12" fmla="*/ 512 w 513"/>
                  <a:gd name="T13" fmla="*/ 431 h 452"/>
                  <a:gd name="T14" fmla="*/ 513 w 513"/>
                  <a:gd name="T15" fmla="*/ 432 h 452"/>
                  <a:gd name="T16" fmla="*/ 512 w 513"/>
                  <a:gd name="T17" fmla="*/ 431 h 452"/>
                  <a:gd name="T18" fmla="*/ 512 w 513"/>
                  <a:gd name="T19" fmla="*/ 431 h 452"/>
                  <a:gd name="T20" fmla="*/ 512 w 513"/>
                  <a:gd name="T21" fmla="*/ 431 h 452"/>
                  <a:gd name="T22" fmla="*/ 512 w 513"/>
                  <a:gd name="T23" fmla="*/ 431 h 452"/>
                  <a:gd name="T24" fmla="*/ 511 w 513"/>
                  <a:gd name="T25" fmla="*/ 430 h 452"/>
                  <a:gd name="T26" fmla="*/ 511 w 513"/>
                  <a:gd name="T27" fmla="*/ 430 h 452"/>
                  <a:gd name="T28" fmla="*/ 511 w 513"/>
                  <a:gd name="T29" fmla="*/ 430 h 452"/>
                  <a:gd name="T30" fmla="*/ 510 w 513"/>
                  <a:gd name="T31" fmla="*/ 429 h 452"/>
                  <a:gd name="T32" fmla="*/ 510 w 513"/>
                  <a:gd name="T33" fmla="*/ 429 h 452"/>
                  <a:gd name="T34" fmla="*/ 510 w 513"/>
                  <a:gd name="T35" fmla="*/ 429 h 452"/>
                  <a:gd name="T36" fmla="*/ 0 w 513"/>
                  <a:gd name="T37" fmla="*/ 0 h 452"/>
                  <a:gd name="T38" fmla="*/ 452 w 513"/>
                  <a:gd name="T39" fmla="*/ 452 h 452"/>
                  <a:gd name="T40" fmla="*/ 452 w 513"/>
                  <a:gd name="T41" fmla="*/ 452 h 452"/>
                  <a:gd name="T42" fmla="*/ 0 w 513"/>
                  <a:gd name="T43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3" h="452">
                    <a:moveTo>
                      <a:pt x="513" y="432"/>
                    </a:moveTo>
                    <a:cubicBezTo>
                      <a:pt x="513" y="432"/>
                      <a:pt x="513" y="432"/>
                      <a:pt x="513" y="432"/>
                    </a:cubicBezTo>
                    <a:cubicBezTo>
                      <a:pt x="513" y="432"/>
                      <a:pt x="513" y="432"/>
                      <a:pt x="513" y="432"/>
                    </a:cubicBezTo>
                    <a:moveTo>
                      <a:pt x="513" y="432"/>
                    </a:moveTo>
                    <a:cubicBezTo>
                      <a:pt x="513" y="432"/>
                      <a:pt x="513" y="432"/>
                      <a:pt x="513" y="432"/>
                    </a:cubicBezTo>
                    <a:cubicBezTo>
                      <a:pt x="513" y="432"/>
                      <a:pt x="513" y="432"/>
                      <a:pt x="513" y="432"/>
                    </a:cubicBezTo>
                    <a:moveTo>
                      <a:pt x="512" y="431"/>
                    </a:moveTo>
                    <a:cubicBezTo>
                      <a:pt x="512" y="431"/>
                      <a:pt x="512" y="432"/>
                      <a:pt x="513" y="432"/>
                    </a:cubicBezTo>
                    <a:cubicBezTo>
                      <a:pt x="512" y="432"/>
                      <a:pt x="512" y="431"/>
                      <a:pt x="512" y="431"/>
                    </a:cubicBezTo>
                    <a:moveTo>
                      <a:pt x="512" y="431"/>
                    </a:moveTo>
                    <a:cubicBezTo>
                      <a:pt x="512" y="431"/>
                      <a:pt x="512" y="431"/>
                      <a:pt x="512" y="431"/>
                    </a:cubicBezTo>
                    <a:cubicBezTo>
                      <a:pt x="512" y="431"/>
                      <a:pt x="512" y="431"/>
                      <a:pt x="512" y="431"/>
                    </a:cubicBezTo>
                    <a:moveTo>
                      <a:pt x="511" y="430"/>
                    </a:moveTo>
                    <a:cubicBezTo>
                      <a:pt x="511" y="430"/>
                      <a:pt x="511" y="430"/>
                      <a:pt x="511" y="430"/>
                    </a:cubicBezTo>
                    <a:cubicBezTo>
                      <a:pt x="511" y="430"/>
                      <a:pt x="511" y="430"/>
                      <a:pt x="511" y="430"/>
                    </a:cubicBezTo>
                    <a:moveTo>
                      <a:pt x="510" y="429"/>
                    </a:moveTo>
                    <a:cubicBezTo>
                      <a:pt x="510" y="429"/>
                      <a:pt x="510" y="429"/>
                      <a:pt x="510" y="429"/>
                    </a:cubicBezTo>
                    <a:cubicBezTo>
                      <a:pt x="510" y="429"/>
                      <a:pt x="510" y="429"/>
                      <a:pt x="510" y="429"/>
                    </a:cubicBezTo>
                    <a:moveTo>
                      <a:pt x="0" y="0"/>
                    </a:moveTo>
                    <a:cubicBezTo>
                      <a:pt x="452" y="452"/>
                      <a:pt x="452" y="452"/>
                      <a:pt x="452" y="452"/>
                    </a:cubicBezTo>
                    <a:cubicBezTo>
                      <a:pt x="452" y="452"/>
                      <a:pt x="452" y="452"/>
                      <a:pt x="452" y="45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61" name="Freeform 19">
                <a:extLst>
                  <a:ext uri="{FF2B5EF4-FFF2-40B4-BE49-F238E27FC236}">
                    <a16:creationId xmlns:a16="http://schemas.microsoft.com/office/drawing/2014/main" id="{4E546CD2-2EAC-8612-E9DD-62EAF3931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746" y="5116515"/>
                <a:ext cx="127001" cy="88900"/>
              </a:xfrm>
              <a:custGeom>
                <a:avLst/>
                <a:gdLst>
                  <a:gd name="T0" fmla="*/ 24 w 49"/>
                  <a:gd name="T1" fmla="*/ 0 h 34"/>
                  <a:gd name="T2" fmla="*/ 0 w 49"/>
                  <a:gd name="T3" fmla="*/ 24 h 34"/>
                  <a:gd name="T4" fmla="*/ 1 w 49"/>
                  <a:gd name="T5" fmla="*/ 25 h 34"/>
                  <a:gd name="T6" fmla="*/ 1 w 49"/>
                  <a:gd name="T7" fmla="*/ 25 h 34"/>
                  <a:gd name="T8" fmla="*/ 2 w 49"/>
                  <a:gd name="T9" fmla="*/ 26 h 34"/>
                  <a:gd name="T10" fmla="*/ 2 w 49"/>
                  <a:gd name="T11" fmla="*/ 26 h 34"/>
                  <a:gd name="T12" fmla="*/ 3 w 49"/>
                  <a:gd name="T13" fmla="*/ 27 h 34"/>
                  <a:gd name="T14" fmla="*/ 3 w 49"/>
                  <a:gd name="T15" fmla="*/ 27 h 34"/>
                  <a:gd name="T16" fmla="*/ 3 w 49"/>
                  <a:gd name="T17" fmla="*/ 27 h 34"/>
                  <a:gd name="T18" fmla="*/ 4 w 49"/>
                  <a:gd name="T19" fmla="*/ 28 h 34"/>
                  <a:gd name="T20" fmla="*/ 4 w 49"/>
                  <a:gd name="T21" fmla="*/ 28 h 34"/>
                  <a:gd name="T22" fmla="*/ 4 w 49"/>
                  <a:gd name="T23" fmla="*/ 28 h 34"/>
                  <a:gd name="T24" fmla="*/ 4 w 49"/>
                  <a:gd name="T25" fmla="*/ 28 h 34"/>
                  <a:gd name="T26" fmla="*/ 4 w 49"/>
                  <a:gd name="T27" fmla="*/ 28 h 34"/>
                  <a:gd name="T28" fmla="*/ 24 w 49"/>
                  <a:gd name="T29" fmla="*/ 34 h 34"/>
                  <a:gd name="T30" fmla="*/ 49 w 49"/>
                  <a:gd name="T31" fmla="*/ 24 h 34"/>
                  <a:gd name="T32" fmla="*/ 24 w 49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34">
                    <a:moveTo>
                      <a:pt x="24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0" y="32"/>
                      <a:pt x="17" y="34"/>
                      <a:pt x="24" y="34"/>
                    </a:cubicBezTo>
                    <a:cubicBezTo>
                      <a:pt x="33" y="34"/>
                      <a:pt x="42" y="31"/>
                      <a:pt x="49" y="24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3952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62" name="Freeform 20">
                <a:extLst>
                  <a:ext uri="{FF2B5EF4-FFF2-40B4-BE49-F238E27FC236}">
                    <a16:creationId xmlns:a16="http://schemas.microsoft.com/office/drawing/2014/main" id="{1A260F14-C220-B44C-03E1-33573494D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550" y="3802062"/>
                <a:ext cx="319088" cy="314325"/>
              </a:xfrm>
              <a:custGeom>
                <a:avLst/>
                <a:gdLst>
                  <a:gd name="T0" fmla="*/ 86 w 123"/>
                  <a:gd name="T1" fmla="*/ 0 h 121"/>
                  <a:gd name="T2" fmla="*/ 6 w 123"/>
                  <a:gd name="T3" fmla="*/ 81 h 121"/>
                  <a:gd name="T4" fmla="*/ 6 w 123"/>
                  <a:gd name="T5" fmla="*/ 100 h 121"/>
                  <a:gd name="T6" fmla="*/ 23 w 123"/>
                  <a:gd name="T7" fmla="*/ 117 h 121"/>
                  <a:gd name="T8" fmla="*/ 33 w 123"/>
                  <a:gd name="T9" fmla="*/ 121 h 121"/>
                  <a:gd name="T10" fmla="*/ 43 w 123"/>
                  <a:gd name="T11" fmla="*/ 117 h 121"/>
                  <a:gd name="T12" fmla="*/ 58 w 123"/>
                  <a:gd name="T13" fmla="*/ 102 h 121"/>
                  <a:gd name="T14" fmla="*/ 123 w 123"/>
                  <a:gd name="T15" fmla="*/ 37 h 121"/>
                  <a:gd name="T16" fmla="*/ 86 w 123"/>
                  <a:gd name="T1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121">
                    <a:moveTo>
                      <a:pt x="86" y="0"/>
                    </a:moveTo>
                    <a:cubicBezTo>
                      <a:pt x="6" y="81"/>
                      <a:pt x="6" y="81"/>
                      <a:pt x="6" y="81"/>
                    </a:cubicBezTo>
                    <a:cubicBezTo>
                      <a:pt x="0" y="86"/>
                      <a:pt x="0" y="95"/>
                      <a:pt x="6" y="100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6" y="120"/>
                      <a:pt x="29" y="121"/>
                      <a:pt x="33" y="121"/>
                    </a:cubicBezTo>
                    <a:cubicBezTo>
                      <a:pt x="36" y="121"/>
                      <a:pt x="40" y="120"/>
                      <a:pt x="43" y="117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123" y="37"/>
                      <a:pt x="123" y="37"/>
                      <a:pt x="123" y="37"/>
                    </a:cubicBezTo>
                    <a:cubicBezTo>
                      <a:pt x="86" y="0"/>
                      <a:pt x="86" y="0"/>
                      <a:pt x="86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60D9FE08-1AD7-F5B9-8335-F293042C9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0364" y="3898901"/>
                <a:ext cx="1384300" cy="1360488"/>
              </a:xfrm>
              <a:custGeom>
                <a:avLst/>
                <a:gdLst>
                  <a:gd name="T0" fmla="*/ 65 w 533"/>
                  <a:gd name="T1" fmla="*/ 0 h 524"/>
                  <a:gd name="T2" fmla="*/ 0 w 533"/>
                  <a:gd name="T3" fmla="*/ 65 h 524"/>
                  <a:gd name="T4" fmla="*/ 452 w 533"/>
                  <a:gd name="T5" fmla="*/ 517 h 524"/>
                  <a:gd name="T6" fmla="*/ 469 w 533"/>
                  <a:gd name="T7" fmla="*/ 524 h 524"/>
                  <a:gd name="T8" fmla="*/ 485 w 533"/>
                  <a:gd name="T9" fmla="*/ 517 h 524"/>
                  <a:gd name="T10" fmla="*/ 509 w 533"/>
                  <a:gd name="T11" fmla="*/ 493 h 524"/>
                  <a:gd name="T12" fmla="*/ 509 w 533"/>
                  <a:gd name="T13" fmla="*/ 493 h 524"/>
                  <a:gd name="T14" fmla="*/ 533 w 533"/>
                  <a:gd name="T15" fmla="*/ 469 h 524"/>
                  <a:gd name="T16" fmla="*/ 65 w 533"/>
                  <a:gd name="T17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524">
                    <a:moveTo>
                      <a:pt x="65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452" y="517"/>
                      <a:pt x="452" y="517"/>
                      <a:pt x="452" y="517"/>
                    </a:cubicBezTo>
                    <a:cubicBezTo>
                      <a:pt x="457" y="522"/>
                      <a:pt x="463" y="524"/>
                      <a:pt x="469" y="524"/>
                    </a:cubicBezTo>
                    <a:cubicBezTo>
                      <a:pt x="475" y="524"/>
                      <a:pt x="480" y="521"/>
                      <a:pt x="485" y="517"/>
                    </a:cubicBezTo>
                    <a:cubicBezTo>
                      <a:pt x="509" y="493"/>
                      <a:pt x="509" y="493"/>
                      <a:pt x="509" y="493"/>
                    </a:cubicBezTo>
                    <a:cubicBezTo>
                      <a:pt x="509" y="493"/>
                      <a:pt x="509" y="493"/>
                      <a:pt x="509" y="493"/>
                    </a:cubicBezTo>
                    <a:cubicBezTo>
                      <a:pt x="533" y="469"/>
                      <a:pt x="533" y="469"/>
                      <a:pt x="533" y="469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400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9B9C3C4-EA8C-8A0E-ABE2-A4F0DD155A4E}"/>
              </a:ext>
            </a:extLst>
          </p:cNvPr>
          <p:cNvSpPr txBox="1"/>
          <p:nvPr/>
        </p:nvSpPr>
        <p:spPr>
          <a:xfrm rot="21568247">
            <a:off x="7902351" y="2943244"/>
            <a:ext cx="75982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b="1" spc="-150" dirty="0"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결론</a:t>
            </a:r>
            <a:endParaRPr lang="id-ID" b="1" spc="-150" dirty="0"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BC327A-34CA-7F31-5883-A86FA1CA6A0E}"/>
              </a:ext>
            </a:extLst>
          </p:cNvPr>
          <p:cNvSpPr txBox="1"/>
          <p:nvPr/>
        </p:nvSpPr>
        <p:spPr>
          <a:xfrm>
            <a:off x="499742" y="1697098"/>
            <a:ext cx="5523628" cy="469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데이터셋의 유형에 따른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D409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딥러닝 모델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 오차율</a:t>
            </a:r>
            <a:endParaRPr lang="id-ID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4C45DD9-ABE2-0290-100F-5A51BE680A7E}"/>
              </a:ext>
            </a:extLst>
          </p:cNvPr>
          <p:cNvCxnSpPr>
            <a:cxnSpLocks/>
          </p:cNvCxnSpPr>
          <p:nvPr/>
        </p:nvCxnSpPr>
        <p:spPr>
          <a:xfrm>
            <a:off x="570850" y="2365274"/>
            <a:ext cx="592788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CD4AD08-7F5B-889D-8E6A-58D83C5FEDA7}"/>
              </a:ext>
            </a:extLst>
          </p:cNvPr>
          <p:cNvSpPr txBox="1"/>
          <p:nvPr/>
        </p:nvSpPr>
        <p:spPr>
          <a:xfrm>
            <a:off x="496967" y="2582277"/>
            <a:ext cx="2425664" cy="469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딥러닝의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D409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특성 파악</a:t>
            </a:r>
            <a:endParaRPr lang="id-ID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D409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651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개체 틀 45">
            <a:extLst>
              <a:ext uri="{FF2B5EF4-FFF2-40B4-BE49-F238E27FC236}">
                <a16:creationId xmlns:a16="http://schemas.microsoft.com/office/drawing/2014/main" id="{CB51128E-7D79-4C91-9230-4F8CCF83CB2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4235116"/>
          </a:xfr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139696-24C0-4AFC-AD59-53176B32979B}"/>
              </a:ext>
            </a:extLst>
          </p:cNvPr>
          <p:cNvSpPr/>
          <p:nvPr/>
        </p:nvSpPr>
        <p:spPr>
          <a:xfrm>
            <a:off x="0" y="-1"/>
            <a:ext cx="12192000" cy="4235116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B2D32-2571-C066-AB10-684BAAA2BA07}"/>
              </a:ext>
            </a:extLst>
          </p:cNvPr>
          <p:cNvSpPr txBox="1"/>
          <p:nvPr/>
        </p:nvSpPr>
        <p:spPr>
          <a:xfrm>
            <a:off x="550863" y="2022217"/>
            <a:ext cx="73260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54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엘니뇨</a:t>
            </a:r>
            <a:r>
              <a:rPr lang="en-US" altLang="ko-KR" sz="54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54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남방 진동</a:t>
            </a:r>
            <a:r>
              <a:rPr lang="en-US" altLang="ko-KR" sz="54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(ENSO) </a:t>
            </a:r>
          </a:p>
          <a:p>
            <a:pPr latinLnBrk="0"/>
            <a:r>
              <a:rPr lang="ko-KR" altLang="en-US" sz="54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예측 분석</a:t>
            </a:r>
            <a:endParaRPr lang="en-US" altLang="ko-KR" sz="54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72115-44AA-1743-0CA7-CFE5F3D9E6E3}"/>
              </a:ext>
            </a:extLst>
          </p:cNvPr>
          <p:cNvSpPr txBox="1"/>
          <p:nvPr/>
        </p:nvSpPr>
        <p:spPr>
          <a:xfrm>
            <a:off x="2124123" y="4917962"/>
            <a:ext cx="7943754" cy="81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4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r>
              <a:rPr lang="en-US" altLang="ko-KR" sz="4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  <a:endParaRPr lang="id-ID" altLang="ko-KR" sz="4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D409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4FF2B40-2D2F-63A5-5851-9407F5A9FF95}"/>
              </a:ext>
            </a:extLst>
          </p:cNvPr>
          <p:cNvSpPr/>
          <p:nvPr/>
        </p:nvSpPr>
        <p:spPr>
          <a:xfrm>
            <a:off x="5774267" y="3928533"/>
            <a:ext cx="643466" cy="30658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93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B0CB2DF-D7D2-867F-5EEB-77F31BB5CDB1}"/>
              </a:ext>
            </a:extLst>
          </p:cNvPr>
          <p:cNvSpPr txBox="1"/>
          <p:nvPr/>
        </p:nvSpPr>
        <p:spPr>
          <a:xfrm>
            <a:off x="3183022" y="1168243"/>
            <a:ext cx="5825954" cy="374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[Deep learning for skillful long-lead ENSO forecasts]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91138-67D3-DAA4-7DED-A7C2D032BA73}"/>
              </a:ext>
            </a:extLst>
          </p:cNvPr>
          <p:cNvSpPr txBox="1"/>
          <p:nvPr/>
        </p:nvSpPr>
        <p:spPr>
          <a:xfrm>
            <a:off x="1174750" y="382387"/>
            <a:ext cx="18835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관련 연구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내용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A4BEE39A-8430-E68F-535A-766115154C91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69EB1256-6DA2-8FAC-DA76-7733FB1BD7A2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B28374-2C64-0274-719B-46DE312E9521}"/>
              </a:ext>
            </a:extLst>
          </p:cNvPr>
          <p:cNvSpPr txBox="1"/>
          <p:nvPr/>
        </p:nvSpPr>
        <p:spPr>
          <a:xfrm>
            <a:off x="570850" y="382387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6AAC1E-A36F-DAAB-721E-6BC47339B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605" y="1712983"/>
            <a:ext cx="4708789" cy="1086198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05DEF5-C7FB-61AC-BA3D-FB77C4DC7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605" y="2957696"/>
            <a:ext cx="4708789" cy="3716252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9" name="Freeform 38">
            <a:extLst>
              <a:ext uri="{FF2B5EF4-FFF2-40B4-BE49-F238E27FC236}">
                <a16:creationId xmlns:a16="http://schemas.microsoft.com/office/drawing/2014/main" id="{DA86723E-6796-A328-E209-AEE0E1857BB0}"/>
              </a:ext>
            </a:extLst>
          </p:cNvPr>
          <p:cNvSpPr/>
          <p:nvPr/>
        </p:nvSpPr>
        <p:spPr>
          <a:xfrm>
            <a:off x="1775605" y="3179173"/>
            <a:ext cx="1966000" cy="499654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25E09E-7484-4FA7-4A3E-11D525124FA0}"/>
              </a:ext>
            </a:extLst>
          </p:cNvPr>
          <p:cNvGrpSpPr/>
          <p:nvPr/>
        </p:nvGrpSpPr>
        <p:grpSpPr>
          <a:xfrm>
            <a:off x="626265" y="3735129"/>
            <a:ext cx="2091688" cy="725560"/>
            <a:chOff x="2749599" y="1620966"/>
            <a:chExt cx="2091688" cy="7255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92ADF-9A7F-254D-5146-2345C2731C57}"/>
                </a:ext>
              </a:extLst>
            </p:cNvPr>
            <p:cNvSpPr txBox="1"/>
            <p:nvPr/>
          </p:nvSpPr>
          <p:spPr>
            <a:xfrm>
              <a:off x="2749599" y="1620966"/>
              <a:ext cx="20916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defRPr>
              </a:lvl1pPr>
            </a:lstStyle>
            <a:p>
              <a:pPr algn="ctr"/>
              <a:r>
                <a:rPr lang="en-US" altLang="ko-KR" sz="1800" dirty="0"/>
                <a:t>CNN </a:t>
              </a:r>
              <a:r>
                <a:rPr lang="ko-KR" altLang="en-US" sz="1800" dirty="0"/>
                <a:t>기반 통계 시스템</a:t>
              </a:r>
              <a:endParaRPr lang="id-ID" altLang="ko-KR" sz="1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01D384-586F-A015-942D-714660A3415A}"/>
                </a:ext>
              </a:extLst>
            </p:cNvPr>
            <p:cNvSpPr txBox="1"/>
            <p:nvPr/>
          </p:nvSpPr>
          <p:spPr>
            <a:xfrm>
              <a:off x="3600650" y="2056062"/>
              <a:ext cx="184731" cy="290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30000"/>
                </a:lnSpc>
              </a:pPr>
              <a:endParaRPr lang="id-ID" altLang="ko-KR" sz="11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13" name="Freeform 38">
            <a:extLst>
              <a:ext uri="{FF2B5EF4-FFF2-40B4-BE49-F238E27FC236}">
                <a16:creationId xmlns:a16="http://schemas.microsoft.com/office/drawing/2014/main" id="{C1EB0F00-E324-5FDD-A550-E9C6DFD3359C}"/>
              </a:ext>
            </a:extLst>
          </p:cNvPr>
          <p:cNvSpPr/>
          <p:nvPr/>
        </p:nvSpPr>
        <p:spPr>
          <a:xfrm flipH="1">
            <a:off x="8450392" y="1990667"/>
            <a:ext cx="1903571" cy="499654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68D820-8B89-074C-AB0C-F600938883D8}"/>
              </a:ext>
            </a:extLst>
          </p:cNvPr>
          <p:cNvGrpSpPr/>
          <p:nvPr/>
        </p:nvGrpSpPr>
        <p:grpSpPr>
          <a:xfrm>
            <a:off x="9370550" y="2532842"/>
            <a:ext cx="2091688" cy="2574178"/>
            <a:chOff x="3497153" y="-227652"/>
            <a:chExt cx="2091688" cy="25741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F22EFF-A0EE-93F6-6D0C-DB9FDFAB2D72}"/>
                </a:ext>
              </a:extLst>
            </p:cNvPr>
            <p:cNvSpPr txBox="1"/>
            <p:nvPr/>
          </p:nvSpPr>
          <p:spPr>
            <a:xfrm>
              <a:off x="3497153" y="-227652"/>
              <a:ext cx="20916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defRPr>
              </a:lvl1pPr>
            </a:lstStyle>
            <a:p>
              <a:pPr algn="ctr"/>
              <a:r>
                <a:rPr lang="en-US" altLang="ko-KR" sz="1800" dirty="0"/>
                <a:t>CNN </a:t>
              </a:r>
              <a:r>
                <a:rPr lang="ko-KR" altLang="en-US" sz="1800" dirty="0"/>
                <a:t>기반 </a:t>
              </a:r>
              <a:r>
                <a:rPr lang="en-US" altLang="ko-KR" sz="1800" dirty="0"/>
                <a:t>ENSO </a:t>
              </a:r>
              <a:r>
                <a:rPr lang="ko-KR" altLang="en-US" sz="1800" dirty="0"/>
                <a:t>예측 시스템</a:t>
              </a:r>
              <a:endParaRPr lang="id-ID" altLang="ko-KR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2C60A2-3F82-BA92-2D43-533B08F70B26}"/>
                </a:ext>
              </a:extLst>
            </p:cNvPr>
            <p:cNvSpPr txBox="1"/>
            <p:nvPr/>
          </p:nvSpPr>
          <p:spPr>
            <a:xfrm>
              <a:off x="3600650" y="2056062"/>
              <a:ext cx="184731" cy="290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30000"/>
                </a:lnSpc>
              </a:pPr>
              <a:endParaRPr lang="id-ID" altLang="ko-KR" sz="11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79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67">
            <a:extLst>
              <a:ext uri="{FF2B5EF4-FFF2-40B4-BE49-F238E27FC236}">
                <a16:creationId xmlns:a16="http://schemas.microsoft.com/office/drawing/2014/main" id="{DC6E986B-CADB-02BB-CC8A-59CF46C8B290}"/>
              </a:ext>
            </a:extLst>
          </p:cNvPr>
          <p:cNvSpPr/>
          <p:nvPr/>
        </p:nvSpPr>
        <p:spPr>
          <a:xfrm rot="5400000">
            <a:off x="1177623" y="3277990"/>
            <a:ext cx="1827560" cy="183330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+mn-ea"/>
              <a:cs typeface="+mn-cs"/>
            </a:endParaRPr>
          </a:p>
        </p:txBody>
      </p:sp>
      <p:sp>
        <p:nvSpPr>
          <p:cNvPr id="15" name="Oval 167">
            <a:extLst>
              <a:ext uri="{FF2B5EF4-FFF2-40B4-BE49-F238E27FC236}">
                <a16:creationId xmlns:a16="http://schemas.microsoft.com/office/drawing/2014/main" id="{9F1B060B-6E59-3B80-89A5-776C840E7AD6}"/>
              </a:ext>
            </a:extLst>
          </p:cNvPr>
          <p:cNvSpPr/>
          <p:nvPr/>
        </p:nvSpPr>
        <p:spPr>
          <a:xfrm rot="5400000">
            <a:off x="3847354" y="3277990"/>
            <a:ext cx="1827560" cy="183330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+mn-ea"/>
              <a:cs typeface="+mn-cs"/>
            </a:endParaRPr>
          </a:p>
        </p:txBody>
      </p:sp>
      <p:sp>
        <p:nvSpPr>
          <p:cNvPr id="16" name="Oval 167">
            <a:extLst>
              <a:ext uri="{FF2B5EF4-FFF2-40B4-BE49-F238E27FC236}">
                <a16:creationId xmlns:a16="http://schemas.microsoft.com/office/drawing/2014/main" id="{9685D506-4B5F-8C10-D035-AC2DC410E1C8}"/>
              </a:ext>
            </a:extLst>
          </p:cNvPr>
          <p:cNvSpPr/>
          <p:nvPr/>
        </p:nvSpPr>
        <p:spPr>
          <a:xfrm rot="5400000">
            <a:off x="6517085" y="3277990"/>
            <a:ext cx="1827560" cy="183330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+mn-ea"/>
              <a:cs typeface="+mn-cs"/>
            </a:endParaRPr>
          </a:p>
        </p:txBody>
      </p:sp>
      <p:sp>
        <p:nvSpPr>
          <p:cNvPr id="17" name="Oval 167">
            <a:extLst>
              <a:ext uri="{FF2B5EF4-FFF2-40B4-BE49-F238E27FC236}">
                <a16:creationId xmlns:a16="http://schemas.microsoft.com/office/drawing/2014/main" id="{09B56FD4-B575-94E8-51C2-B01A6927435A}"/>
              </a:ext>
            </a:extLst>
          </p:cNvPr>
          <p:cNvSpPr/>
          <p:nvPr/>
        </p:nvSpPr>
        <p:spPr>
          <a:xfrm rot="5400000">
            <a:off x="9186817" y="3277990"/>
            <a:ext cx="1827560" cy="183330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id-ID" sz="2400" kern="0">
              <a:solidFill>
                <a:prstClr val="white"/>
              </a:solidFill>
              <a:latin typeface="Pretendard Light" panose="020004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0B24A-339D-EF01-C5F0-EDD2C98B2492}"/>
              </a:ext>
            </a:extLst>
          </p:cNvPr>
          <p:cNvSpPr txBox="1"/>
          <p:nvPr/>
        </p:nvSpPr>
        <p:spPr>
          <a:xfrm>
            <a:off x="1174750" y="1195539"/>
            <a:ext cx="676932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1. 1950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년부터 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2023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년까지의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엘니뇨 데이터 </a:t>
            </a:r>
            <a:r>
              <a:rPr lang="ko-KR" altLang="en-US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크롤링</a:t>
            </a:r>
            <a:endParaRPr lang="en-US" altLang="ko-KR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D409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LSTM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알고리즘으로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훈련</a:t>
            </a:r>
            <a:endParaRPr lang="en-US" altLang="ko-KR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D409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결과를 그래프로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시각화</a:t>
            </a:r>
            <a:endParaRPr lang="en-US" altLang="ko-KR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D409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4.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어떤 알고리즘이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예측 정확도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높게 나오는지</a:t>
            </a:r>
            <a:endParaRPr lang="en-US" altLang="ko-KR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0819F5-BB24-2805-DCE1-88AB3DF1E12F}"/>
              </a:ext>
            </a:extLst>
          </p:cNvPr>
          <p:cNvSpPr txBox="1"/>
          <p:nvPr/>
        </p:nvSpPr>
        <p:spPr>
          <a:xfrm>
            <a:off x="726285" y="5342123"/>
            <a:ext cx="2730235" cy="548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ONI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MEI.v2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ENSO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활용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ENSO.csv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63CC6-0FF5-D115-3DC5-C52ADFD221AA}"/>
              </a:ext>
            </a:extLst>
          </p:cNvPr>
          <p:cNvSpPr txBox="1"/>
          <p:nvPr/>
        </p:nvSpPr>
        <p:spPr>
          <a:xfrm>
            <a:off x="3630056" y="5342123"/>
            <a:ext cx="2262158" cy="548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시계열 데이터 시각화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상관 분석을 통해 변수 간 관계 이해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11ED0-6FE8-3A9E-537F-6C7BBDFBFFC4}"/>
              </a:ext>
            </a:extLst>
          </p:cNvPr>
          <p:cNvSpPr txBox="1"/>
          <p:nvPr/>
        </p:nvSpPr>
        <p:spPr>
          <a:xfrm>
            <a:off x="6145897" y="5342123"/>
            <a:ext cx="2569934" cy="548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시계열 데이터를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LSTM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형태로 변환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훈련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검증 및 테스트 세트로 분할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4A611A-2947-AFF3-587E-091CF9A2E843}"/>
              </a:ext>
            </a:extLst>
          </p:cNvPr>
          <p:cNvSpPr txBox="1"/>
          <p:nvPr/>
        </p:nvSpPr>
        <p:spPr>
          <a:xfrm>
            <a:off x="9218785" y="5342123"/>
            <a:ext cx="1763624" cy="548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LSTM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모델로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ENSO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예측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예측 성능 평가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666F1-5FED-93D2-1027-A4986074B0E0}"/>
              </a:ext>
            </a:extLst>
          </p:cNvPr>
          <p:cNvSpPr txBox="1"/>
          <p:nvPr/>
        </p:nvSpPr>
        <p:spPr>
          <a:xfrm>
            <a:off x="1424875" y="3973705"/>
            <a:ext cx="1333057" cy="429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설명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F9A33D-B166-D6AB-7BF9-C56F483190DA}"/>
              </a:ext>
            </a:extLst>
          </p:cNvPr>
          <p:cNvSpPr txBox="1"/>
          <p:nvPr/>
        </p:nvSpPr>
        <p:spPr>
          <a:xfrm>
            <a:off x="4019426" y="3973705"/>
            <a:ext cx="1483419" cy="429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시각화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/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분석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F6BE5-9F0B-302D-F393-4216077AE468}"/>
              </a:ext>
            </a:extLst>
          </p:cNvPr>
          <p:cNvSpPr txBox="1"/>
          <p:nvPr/>
        </p:nvSpPr>
        <p:spPr>
          <a:xfrm>
            <a:off x="7010557" y="3973705"/>
            <a:ext cx="840616" cy="429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20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전처리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52EE03-11EC-751A-583C-FADDCAC24DC5}"/>
              </a:ext>
            </a:extLst>
          </p:cNvPr>
          <p:cNvSpPr txBox="1"/>
          <p:nvPr/>
        </p:nvSpPr>
        <p:spPr>
          <a:xfrm>
            <a:off x="3250259" y="3979328"/>
            <a:ext cx="352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20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+</a:t>
            </a:r>
            <a:endParaRPr lang="id-ID" altLang="ko-KR" sz="2000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E7AE6A-228A-EDCA-4648-31D9B56755A4}"/>
              </a:ext>
            </a:extLst>
          </p:cNvPr>
          <p:cNvSpPr txBox="1"/>
          <p:nvPr/>
        </p:nvSpPr>
        <p:spPr>
          <a:xfrm>
            <a:off x="5919990" y="3979328"/>
            <a:ext cx="352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20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+</a:t>
            </a:r>
            <a:endParaRPr lang="id-ID" altLang="ko-KR" sz="2000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3C1A607-A2F8-9C36-FD9E-E917D75B1124}"/>
              </a:ext>
            </a:extLst>
          </p:cNvPr>
          <p:cNvGrpSpPr/>
          <p:nvPr/>
        </p:nvGrpSpPr>
        <p:grpSpPr>
          <a:xfrm>
            <a:off x="8681469" y="4096559"/>
            <a:ext cx="168525" cy="196168"/>
            <a:chOff x="8660706" y="3885466"/>
            <a:chExt cx="168525" cy="19616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06230C1-4667-8385-8B4D-665AFDED406B}"/>
                </a:ext>
              </a:extLst>
            </p:cNvPr>
            <p:cNvGrpSpPr/>
            <p:nvPr/>
          </p:nvGrpSpPr>
          <p:grpSpPr>
            <a:xfrm>
              <a:off x="8660706" y="3885466"/>
              <a:ext cx="97237" cy="196168"/>
              <a:chOff x="8660706" y="3885466"/>
              <a:chExt cx="97237" cy="196168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8DB4F30-886A-C703-BF7E-50ACBE788EDE}"/>
                  </a:ext>
                </a:extLst>
              </p:cNvPr>
              <p:cNvCxnSpPr/>
              <p:nvPr/>
            </p:nvCxnSpPr>
            <p:spPr>
              <a:xfrm>
                <a:off x="8660706" y="3885466"/>
                <a:ext cx="97237" cy="97237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FC17DB9-E5E4-8D32-AB60-F524C28918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0706" y="3984397"/>
                <a:ext cx="97237" cy="97237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E03721E-7B45-3E10-EDF8-BECA944D4D8E}"/>
                </a:ext>
              </a:extLst>
            </p:cNvPr>
            <p:cNvGrpSpPr/>
            <p:nvPr/>
          </p:nvGrpSpPr>
          <p:grpSpPr>
            <a:xfrm>
              <a:off x="8731994" y="3885466"/>
              <a:ext cx="97237" cy="196168"/>
              <a:chOff x="8660706" y="3885466"/>
              <a:chExt cx="97237" cy="196168"/>
            </a:xfrm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3D768B8-A029-D8CF-162A-FE0698752B82}"/>
                  </a:ext>
                </a:extLst>
              </p:cNvPr>
              <p:cNvCxnSpPr/>
              <p:nvPr/>
            </p:nvCxnSpPr>
            <p:spPr>
              <a:xfrm>
                <a:off x="8660706" y="3885466"/>
                <a:ext cx="97237" cy="97237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89F21674-965F-B27A-CC33-CB53A5A695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0706" y="3984397"/>
                <a:ext cx="97237" cy="97237"/>
              </a:xfrm>
              <a:prstGeom prst="line">
                <a:avLst/>
              </a:prstGeom>
              <a:ln w="254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FEFE919-9C4D-0B51-5E52-049F925AD953}"/>
              </a:ext>
            </a:extLst>
          </p:cNvPr>
          <p:cNvSpPr txBox="1"/>
          <p:nvPr/>
        </p:nvSpPr>
        <p:spPr>
          <a:xfrm>
            <a:off x="9434069" y="3788981"/>
            <a:ext cx="1333057" cy="798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학습 및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 latinLnBrk="0">
              <a:lnSpc>
                <a:spcPct val="12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테스트 결과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F01C7-9687-E407-C0BC-DB80B6031811}"/>
              </a:ext>
            </a:extLst>
          </p:cNvPr>
          <p:cNvSpPr txBox="1"/>
          <p:nvPr/>
        </p:nvSpPr>
        <p:spPr>
          <a:xfrm>
            <a:off x="1174750" y="382387"/>
            <a:ext cx="11140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내용 요약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D2CEA5D9-12D8-CAB7-BA3C-C01FE0D4DDF3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7244D4D5-13FB-40B0-3491-23F36AFD7755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7C93E2-299B-2C40-9CC5-46E9FC612EA2}"/>
              </a:ext>
            </a:extLst>
          </p:cNvPr>
          <p:cNvSpPr txBox="1"/>
          <p:nvPr/>
        </p:nvSpPr>
        <p:spPr>
          <a:xfrm>
            <a:off x="570850" y="382387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549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>
            <a:extLst>
              <a:ext uri="{FF2B5EF4-FFF2-40B4-BE49-F238E27FC236}">
                <a16:creationId xmlns:a16="http://schemas.microsoft.com/office/drawing/2014/main" id="{A83ED7DC-9760-4E9D-8B24-EA32952E965B}"/>
              </a:ext>
            </a:extLst>
          </p:cNvPr>
          <p:cNvSpPr/>
          <p:nvPr/>
        </p:nvSpPr>
        <p:spPr>
          <a:xfrm>
            <a:off x="550862" y="2618083"/>
            <a:ext cx="4558775" cy="3103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D1B02-2312-4D90-9A9A-D5C59B98F913}"/>
              </a:ext>
            </a:extLst>
          </p:cNvPr>
          <p:cNvSpPr txBox="1"/>
          <p:nvPr/>
        </p:nvSpPr>
        <p:spPr>
          <a:xfrm>
            <a:off x="545552" y="1099228"/>
            <a:ext cx="3276218" cy="1171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+mj-ea"/>
                <a:ea typeface="+mj-ea"/>
                <a:cs typeface="Pretendard Black" panose="02000A03000000020004" pitchFamily="50" charset="-127"/>
              </a:rPr>
              <a:t>NOAA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및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+mj-ea"/>
                <a:ea typeface="+mj-ea"/>
                <a:cs typeface="Pretendard Black" panose="02000A03000000020004" pitchFamily="50" charset="-127"/>
              </a:rPr>
              <a:t>NASA</a:t>
            </a:r>
          </a:p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- 1950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~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2023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ENSO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관련 표준화된 기후 데이터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B3B1E-D628-478E-B6CC-24F9C4469B84}"/>
              </a:ext>
            </a:extLst>
          </p:cNvPr>
          <p:cNvSpPr/>
          <p:nvPr/>
        </p:nvSpPr>
        <p:spPr>
          <a:xfrm>
            <a:off x="5754408" y="1203654"/>
            <a:ext cx="2511910" cy="387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ENSO indicator columns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C5E11-DFF7-59D6-AB8B-65A78698A980}"/>
              </a:ext>
            </a:extLst>
          </p:cNvPr>
          <p:cNvSpPr txBox="1"/>
          <p:nvPr/>
        </p:nvSpPr>
        <p:spPr>
          <a:xfrm>
            <a:off x="1174750" y="382387"/>
            <a:ext cx="3028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설명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C328FBF7-4749-813E-7BE7-12BB0E9D2345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2B79B393-8602-8B78-1D5A-A329653E5FCA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BE10BD-52FC-1894-0386-7CF08BA02778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3EF6AB-1677-44EE-32AF-1A90C1C7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08" y="1809292"/>
            <a:ext cx="2117274" cy="39125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0227AF-961F-033F-161B-BE905D540F76}"/>
              </a:ext>
            </a:extLst>
          </p:cNvPr>
          <p:cNvSpPr/>
          <p:nvPr/>
        </p:nvSpPr>
        <p:spPr>
          <a:xfrm>
            <a:off x="8516453" y="1203654"/>
            <a:ext cx="2511910" cy="387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Other columns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63950A-8B0B-F977-01B5-56C70A87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53" y="1809292"/>
            <a:ext cx="2117274" cy="21369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A7B7B4-D75B-D215-FAE2-B79887C2B396}"/>
              </a:ext>
            </a:extLst>
          </p:cNvPr>
          <p:cNvSpPr txBox="1"/>
          <p:nvPr/>
        </p:nvSpPr>
        <p:spPr>
          <a:xfrm>
            <a:off x="937612" y="2877754"/>
            <a:ext cx="3850477" cy="2655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엘니뇨 → </a:t>
            </a:r>
            <a:r>
              <a:rPr lang="en-US" altLang="ko-KR" sz="1400" dirty="0">
                <a:latin typeface="+mn-ea"/>
              </a:rPr>
              <a:t>+0.5°C </a:t>
            </a:r>
            <a:r>
              <a:rPr lang="ko-KR" altLang="en-US" sz="1400" dirty="0">
                <a:latin typeface="+mn-ea"/>
              </a:rPr>
              <a:t>이상의 이상 고온 현상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라니냐 → </a:t>
            </a:r>
            <a:r>
              <a:rPr lang="en-US" altLang="ko-KR" sz="1400" dirty="0">
                <a:latin typeface="+mn-ea"/>
              </a:rPr>
              <a:t>-0.5°C </a:t>
            </a:r>
            <a:r>
              <a:rPr lang="ko-KR" altLang="en-US" sz="1400" dirty="0">
                <a:latin typeface="+mn-ea"/>
              </a:rPr>
              <a:t>이하의 이상 현상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중립 → </a:t>
            </a:r>
            <a:r>
              <a:rPr lang="en-US" altLang="ko-KR" sz="1400" dirty="0">
                <a:latin typeface="+mn-ea"/>
              </a:rPr>
              <a:t>-0.5°C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+0.5°C </a:t>
            </a:r>
            <a:r>
              <a:rPr lang="ko-KR" altLang="en-US" sz="1400" dirty="0">
                <a:latin typeface="+mn-ea"/>
              </a:rPr>
              <a:t>사이의 이상 기온 현상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SST </a:t>
            </a:r>
            <a:r>
              <a:rPr lang="ko-KR" altLang="en-US" sz="1400" dirty="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 현상 </a:t>
            </a:r>
            <a:r>
              <a:rPr lang="en-US" altLang="ko-KR" sz="1400" dirty="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dirty="0" err="1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임계값</a:t>
            </a:r>
            <a:endParaRPr lang="en-US" altLang="ko-KR" sz="1400" dirty="0">
              <a:solidFill>
                <a:schemeClr val="accent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약함 → </a:t>
            </a:r>
            <a:r>
              <a:rPr lang="en-US" altLang="ko-KR" sz="1400" dirty="0">
                <a:latin typeface="+mn-ea"/>
              </a:rPr>
              <a:t>0.5 ~ 0.9°C</a:t>
            </a:r>
            <a:endParaRPr lang="ko-KR" altLang="en-US" sz="1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보통 → </a:t>
            </a:r>
            <a:r>
              <a:rPr lang="en-US" altLang="ko-KR" sz="1400" dirty="0">
                <a:latin typeface="+mn-ea"/>
              </a:rPr>
              <a:t>1.0~1.4°C </a:t>
            </a:r>
            <a:r>
              <a:rPr lang="ko-KR" altLang="en-US" sz="1400" dirty="0">
                <a:latin typeface="+mn-ea"/>
              </a:rPr>
              <a:t>이상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강함 → </a:t>
            </a:r>
            <a:r>
              <a:rPr lang="en-US" altLang="ko-KR" sz="1400" dirty="0">
                <a:latin typeface="+mn-ea"/>
              </a:rPr>
              <a:t>1.5 ~ 1.9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매우 강함 → ≥ </a:t>
            </a:r>
            <a:r>
              <a:rPr lang="en-US" altLang="ko-KR" sz="1400" dirty="0">
                <a:latin typeface="+mn-ea"/>
              </a:rPr>
              <a:t>2.0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175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6966E6A-82A9-C9E1-0EE8-55F6493F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50" y="2618082"/>
            <a:ext cx="11070288" cy="1171331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BD1B02-2312-4D90-9A9A-D5C59B98F913}"/>
              </a:ext>
            </a:extLst>
          </p:cNvPr>
          <p:cNvSpPr txBox="1"/>
          <p:nvPr/>
        </p:nvSpPr>
        <p:spPr>
          <a:xfrm>
            <a:off x="545552" y="1099228"/>
            <a:ext cx="3465051" cy="1171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+mj-ea"/>
                <a:ea typeface="+mj-ea"/>
                <a:cs typeface="Pretendard Black" panose="02000A03000000020004" pitchFamily="50" charset="-127"/>
              </a:rPr>
              <a:t>ENSO.csv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409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해석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D409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년도 별 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 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~ 12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월까지 데이터 정리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니뇨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지수는 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1982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년부터 시작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B3B1E-D628-478E-B6CC-24F9C4469B84}"/>
              </a:ext>
            </a:extLst>
          </p:cNvPr>
          <p:cNvSpPr/>
          <p:nvPr/>
        </p:nvSpPr>
        <p:spPr>
          <a:xfrm>
            <a:off x="9720208" y="2230604"/>
            <a:ext cx="1900942" cy="387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ENSO.csv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C5E11-DFF7-59D6-AB8B-65A78698A980}"/>
              </a:ext>
            </a:extLst>
          </p:cNvPr>
          <p:cNvSpPr txBox="1"/>
          <p:nvPr/>
        </p:nvSpPr>
        <p:spPr>
          <a:xfrm>
            <a:off x="1174750" y="382387"/>
            <a:ext cx="3028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설명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C328FBF7-4749-813E-7BE7-12BB0E9D2345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2B79B393-8602-8B78-1D5A-A329653E5FCA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BE10BD-52FC-1894-0386-7CF08BA02778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5BE28A-814A-CACD-092C-D23860019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5791" y="3141362"/>
            <a:ext cx="2381054" cy="3350002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0335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1762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코드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81" name="Rectangle 17">
            <a:extLst>
              <a:ext uri="{FF2B5EF4-FFF2-40B4-BE49-F238E27FC236}">
                <a16:creationId xmlns:a16="http://schemas.microsoft.com/office/drawing/2014/main" id="{551311C0-257C-35F7-ECBB-3DCAC63E63F7}"/>
              </a:ext>
            </a:extLst>
          </p:cNvPr>
          <p:cNvSpPr/>
          <p:nvPr/>
        </p:nvSpPr>
        <p:spPr>
          <a:xfrm>
            <a:off x="0" y="1105628"/>
            <a:ext cx="4368800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A4D6A-8FDB-EF06-DD29-11EBD470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97" y="2266624"/>
            <a:ext cx="9387406" cy="4333203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19527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라이브러리 연결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C47EA-F910-899C-E004-7704A4D1E5E5}"/>
              </a:ext>
            </a:extLst>
          </p:cNvPr>
          <p:cNvSpPr txBox="1"/>
          <p:nvPr/>
        </p:nvSpPr>
        <p:spPr>
          <a:xfrm>
            <a:off x="109851" y="1636968"/>
            <a:ext cx="3871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남방 진동 데이터 예측 분석을 위한 기능 추가</a:t>
            </a:r>
          </a:p>
        </p:txBody>
      </p:sp>
    </p:spTree>
    <p:extLst>
      <p:ext uri="{BB962C8B-B14F-4D97-AF65-F5344CB8AC3E}">
        <p14:creationId xmlns:p14="http://schemas.microsoft.com/office/powerpoint/2010/main" val="128102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0730275-ECE5-9176-01DF-8CC28C96D146}"/>
              </a:ext>
            </a:extLst>
          </p:cNvPr>
          <p:cNvSpPr txBox="1"/>
          <p:nvPr/>
        </p:nvSpPr>
        <p:spPr>
          <a:xfrm>
            <a:off x="1174750" y="382387"/>
            <a:ext cx="21762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구체적 발표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코드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35" name="직선 연결선 9">
            <a:extLst>
              <a:ext uri="{FF2B5EF4-FFF2-40B4-BE49-F238E27FC236}">
                <a16:creationId xmlns:a16="http://schemas.microsoft.com/office/drawing/2014/main" id="{7305636E-7336-73F6-02D9-70A77CE8E140}"/>
              </a:ext>
            </a:extLst>
          </p:cNvPr>
          <p:cNvCxnSpPr>
            <a:cxnSpLocks/>
          </p:cNvCxnSpPr>
          <p:nvPr/>
        </p:nvCxnSpPr>
        <p:spPr>
          <a:xfrm>
            <a:off x="976148" y="814784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0">
            <a:extLst>
              <a:ext uri="{FF2B5EF4-FFF2-40B4-BE49-F238E27FC236}">
                <a16:creationId xmlns:a16="http://schemas.microsoft.com/office/drawing/2014/main" id="{CA750AE3-3977-D782-6405-32CE51D3C0C6}"/>
              </a:ext>
            </a:extLst>
          </p:cNvPr>
          <p:cNvCxnSpPr>
            <a:cxnSpLocks/>
          </p:cNvCxnSpPr>
          <p:nvPr/>
        </p:nvCxnSpPr>
        <p:spPr>
          <a:xfrm>
            <a:off x="570850" y="814784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A6D6A8-54A6-F0BC-A98F-DC5527A60F92}"/>
              </a:ext>
            </a:extLst>
          </p:cNvPr>
          <p:cNvSpPr txBox="1"/>
          <p:nvPr/>
        </p:nvSpPr>
        <p:spPr>
          <a:xfrm>
            <a:off x="570850" y="382387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81" name="Rectangle 17">
            <a:extLst>
              <a:ext uri="{FF2B5EF4-FFF2-40B4-BE49-F238E27FC236}">
                <a16:creationId xmlns:a16="http://schemas.microsoft.com/office/drawing/2014/main" id="{551311C0-257C-35F7-ECBB-3DCAC63E63F7}"/>
              </a:ext>
            </a:extLst>
          </p:cNvPr>
          <p:cNvSpPr/>
          <p:nvPr/>
        </p:nvSpPr>
        <p:spPr>
          <a:xfrm>
            <a:off x="0" y="1105628"/>
            <a:ext cx="4368800" cy="970385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A4D6A-8FDB-EF06-DD29-11EBD470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297" y="2405151"/>
            <a:ext cx="9387406" cy="1349958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0FF0D-20F2-B755-D389-3B0E4744BF4C}"/>
              </a:ext>
            </a:extLst>
          </p:cNvPr>
          <p:cNvSpPr txBox="1"/>
          <p:nvPr/>
        </p:nvSpPr>
        <p:spPr>
          <a:xfrm>
            <a:off x="103501" y="1207339"/>
            <a:ext cx="2776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ENSO </a:t>
            </a:r>
            <a:r>
              <a:rPr lang="ko-KR" altLang="en-US" sz="2200" dirty="0">
                <a:solidFill>
                  <a:srgbClr val="0D4091"/>
                </a:solidFill>
                <a:latin typeface="+mj-ea"/>
                <a:ea typeface="+mj-ea"/>
              </a:rPr>
              <a:t>데이터 불러오기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C47EA-F910-899C-E004-7704A4D1E5E5}"/>
              </a:ext>
            </a:extLst>
          </p:cNvPr>
          <p:cNvSpPr txBox="1"/>
          <p:nvPr/>
        </p:nvSpPr>
        <p:spPr>
          <a:xfrm>
            <a:off x="109851" y="1636968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ENSO.CSV </a:t>
            </a:r>
            <a:r>
              <a:rPr lang="ko-KR" altLang="en-US" sz="1600" dirty="0"/>
              <a:t>파일 데이터 나타내기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84C6D2-529B-FBE9-F7DA-A696906E1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402297" y="4398707"/>
            <a:ext cx="5545138" cy="207878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67870-B062-0330-CA80-FF61867C7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0"/>
          <a:stretch/>
        </p:blipFill>
        <p:spPr>
          <a:xfrm>
            <a:off x="7389395" y="4398707"/>
            <a:ext cx="3400308" cy="2078786"/>
          </a:xfrm>
          <a:prstGeom prst="rect">
            <a:avLst/>
          </a:prstGeom>
          <a:effectLst>
            <a:outerShdw blurRad="774700" dist="482600" dir="5400000" rotWithShape="0">
              <a:schemeClr val="accent1">
                <a:lumMod val="75000"/>
                <a:alpha val="19000"/>
              </a:schemeClr>
            </a:outerShdw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FA205-DABD-8644-51CA-281E7EB85A2B}"/>
              </a:ext>
            </a:extLst>
          </p:cNvPr>
          <p:cNvSpPr txBox="1"/>
          <p:nvPr/>
        </p:nvSpPr>
        <p:spPr>
          <a:xfrm>
            <a:off x="6978698" y="4250640"/>
            <a:ext cx="401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D4091"/>
                </a:solidFill>
                <a:latin typeface="+mj-ea"/>
                <a:ea typeface="+mj-ea"/>
              </a:rPr>
              <a:t>…</a:t>
            </a:r>
            <a:endParaRPr lang="ko-KR" altLang="en-US" sz="2200" dirty="0">
              <a:solidFill>
                <a:srgbClr val="0D4091"/>
              </a:solidFill>
              <a:latin typeface="+mj-ea"/>
              <a:ea typeface="+mj-ea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28B7CFF-2CBF-8A15-F3A4-EE50B49D31F3}"/>
              </a:ext>
            </a:extLst>
          </p:cNvPr>
          <p:cNvSpPr/>
          <p:nvPr/>
        </p:nvSpPr>
        <p:spPr>
          <a:xfrm rot="10800000">
            <a:off x="4673042" y="3931266"/>
            <a:ext cx="2845915" cy="29128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5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네이비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A306D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6036</TotalTime>
  <Words>1007</Words>
  <Application>Microsoft Office PowerPoint</Application>
  <PresentationFormat>와이드스크린</PresentationFormat>
  <Paragraphs>232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Pretendard Light</vt:lpstr>
      <vt:lpstr>맑은 고딕</vt:lpstr>
      <vt:lpstr>Pretendard SemiBold</vt:lpstr>
      <vt:lpstr>Pretendard Black</vt:lpstr>
      <vt:lpstr>Pretendard ExtraBold</vt:lpstr>
      <vt:lpstr>Arial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MinSu Kim</cp:lastModifiedBy>
  <cp:revision>91</cp:revision>
  <dcterms:created xsi:type="dcterms:W3CDTF">2022-03-08T09:40:54Z</dcterms:created>
  <dcterms:modified xsi:type="dcterms:W3CDTF">2023-11-14T12:07:55Z</dcterms:modified>
</cp:coreProperties>
</file>